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9"/>
  </p:notesMasterIdLst>
  <p:sldIdLst>
    <p:sldId id="256" r:id="rId2"/>
    <p:sldId id="258" r:id="rId3"/>
    <p:sldId id="259" r:id="rId4"/>
    <p:sldId id="261" r:id="rId5"/>
    <p:sldId id="312" r:id="rId6"/>
    <p:sldId id="309" r:id="rId7"/>
    <p:sldId id="310" r:id="rId8"/>
    <p:sldId id="311" r:id="rId9"/>
    <p:sldId id="313" r:id="rId10"/>
    <p:sldId id="315" r:id="rId11"/>
    <p:sldId id="314" r:id="rId12"/>
    <p:sldId id="316" r:id="rId13"/>
    <p:sldId id="317" r:id="rId14"/>
    <p:sldId id="318" r:id="rId15"/>
    <p:sldId id="320" r:id="rId16"/>
    <p:sldId id="321" r:id="rId17"/>
    <p:sldId id="322" r:id="rId18"/>
    <p:sldId id="323" r:id="rId19"/>
    <p:sldId id="324" r:id="rId20"/>
    <p:sldId id="326" r:id="rId21"/>
    <p:sldId id="325" r:id="rId22"/>
    <p:sldId id="327" r:id="rId23"/>
    <p:sldId id="328" r:id="rId24"/>
    <p:sldId id="329" r:id="rId25"/>
    <p:sldId id="330" r:id="rId26"/>
    <p:sldId id="331" r:id="rId27"/>
    <p:sldId id="332" r:id="rId28"/>
    <p:sldId id="333" r:id="rId29"/>
    <p:sldId id="334" r:id="rId30"/>
    <p:sldId id="335" r:id="rId31"/>
    <p:sldId id="336" r:id="rId32"/>
    <p:sldId id="337" r:id="rId33"/>
    <p:sldId id="273" r:id="rId34"/>
    <p:sldId id="342" r:id="rId35"/>
    <p:sldId id="339" r:id="rId36"/>
    <p:sldId id="340" r:id="rId37"/>
    <p:sldId id="341" r:id="rId38"/>
  </p:sldIdLst>
  <p:sldSz cx="9144000" cy="5143500" type="screen16x9"/>
  <p:notesSz cx="6858000" cy="9144000"/>
  <p:embeddedFontLst>
    <p:embeddedFont>
      <p:font typeface="Anaheim" pitchFamily="2" charset="0"/>
      <p:regular r:id="rId40"/>
      <p:bold r:id="rId41"/>
    </p:embeddedFont>
    <p:embeddedFont>
      <p:font typeface="Crimson Pro" panose="020B0604020202020204" charset="0"/>
      <p:regular r:id="rId42"/>
      <p:bold r:id="rId43"/>
      <p:italic r:id="rId44"/>
      <p:boldItalic r:id="rId45"/>
    </p:embeddedFont>
    <p:embeddedFont>
      <p:font typeface="Federo" panose="020B0604020202020204" charset="0"/>
      <p:regular r:id="rId46"/>
    </p:embeddedFont>
    <p:embeddedFont>
      <p:font typeface="Patrick Hand" panose="00000500000000000000" pitchFamily="2"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D60FFB6-C648-49A9-9DA3-F66F544ADFA2}">
          <p14:sldIdLst>
            <p14:sldId id="256"/>
            <p14:sldId id="258"/>
            <p14:sldId id="259"/>
            <p14:sldId id="261"/>
            <p14:sldId id="312"/>
            <p14:sldId id="309"/>
            <p14:sldId id="310"/>
            <p14:sldId id="311"/>
            <p14:sldId id="313"/>
            <p14:sldId id="315"/>
            <p14:sldId id="314"/>
            <p14:sldId id="316"/>
            <p14:sldId id="317"/>
            <p14:sldId id="318"/>
            <p14:sldId id="320"/>
            <p14:sldId id="321"/>
            <p14:sldId id="322"/>
            <p14:sldId id="323"/>
            <p14:sldId id="324"/>
            <p14:sldId id="326"/>
            <p14:sldId id="325"/>
            <p14:sldId id="327"/>
            <p14:sldId id="328"/>
            <p14:sldId id="329"/>
            <p14:sldId id="330"/>
            <p14:sldId id="331"/>
            <p14:sldId id="332"/>
            <p14:sldId id="333"/>
            <p14:sldId id="334"/>
            <p14:sldId id="335"/>
            <p14:sldId id="336"/>
            <p14:sldId id="337"/>
          </p14:sldIdLst>
        </p14:section>
        <p14:section name="Untitled Section" id="{A8C8E50B-1857-437F-A812-A03499BD5121}">
          <p14:sldIdLst>
            <p14:sldId id="273"/>
            <p14:sldId id="342"/>
            <p14:sldId id="339"/>
            <p14:sldId id="340"/>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0304EF-422E-4923-AA5E-0ECB5A10407F}">
  <a:tblStyle styleId="{3E0304EF-422E-4923-AA5E-0ECB5A104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30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65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2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7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22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781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50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24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1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05802b1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05802b1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67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03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1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06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448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64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3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77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67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2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090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3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482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997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5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6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2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0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2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486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03000" y="4193825"/>
            <a:ext cx="4737900" cy="4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176"/>
        <p:cNvGrpSpPr/>
        <p:nvPr/>
      </p:nvGrpSpPr>
      <p:grpSpPr>
        <a:xfrm>
          <a:off x="0" y="0"/>
          <a:ext cx="0" cy="0"/>
          <a:chOff x="0" y="0"/>
          <a:chExt cx="0" cy="0"/>
        </a:xfrm>
      </p:grpSpPr>
      <p:pic>
        <p:nvPicPr>
          <p:cNvPr id="177" name="Google Shape;177;p29"/>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4" name="Google Shape;14;p3"/>
          <p:cNvSpPr txBox="1">
            <a:spLocks noGrp="1"/>
          </p:cNvSpPr>
          <p:nvPr>
            <p:ph type="title" hasCustomPrompt="1"/>
          </p:nvPr>
        </p:nvSpPr>
        <p:spPr>
          <a:xfrm>
            <a:off x="3742650" y="423925"/>
            <a:ext cx="1658700" cy="69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ctrTitle" idx="2"/>
          </p:nvPr>
        </p:nvSpPr>
        <p:spPr>
          <a:xfrm>
            <a:off x="713225" y="1822472"/>
            <a:ext cx="7717500" cy="909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7800" b="0">
                <a:solidFill>
                  <a:schemeClr val="dk2"/>
                </a:solidFill>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3"/>
          <p:cNvSpPr txBox="1">
            <a:spLocks noGrp="1"/>
          </p:cNvSpPr>
          <p:nvPr>
            <p:ph type="subTitle" idx="1"/>
          </p:nvPr>
        </p:nvSpPr>
        <p:spPr>
          <a:xfrm>
            <a:off x="3398200" y="4065975"/>
            <a:ext cx="23475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9" name="Google Shape;19;p4"/>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 name="Google Shape;20;p4"/>
          <p:cNvSpPr txBox="1">
            <a:spLocks noGrp="1"/>
          </p:cNvSpPr>
          <p:nvPr>
            <p:ph type="body" idx="1"/>
          </p:nvPr>
        </p:nvSpPr>
        <p:spPr>
          <a:xfrm>
            <a:off x="713100" y="1821100"/>
            <a:ext cx="5775300" cy="2604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Font typeface="Anaheim"/>
              <a:buChar char="●"/>
              <a:defRPr sz="1200"/>
            </a:lvl1pPr>
            <a:lvl2pPr marL="914400" lvl="1" indent="-317500" rtl="0">
              <a:lnSpc>
                <a:spcPct val="100000"/>
              </a:lnSpc>
              <a:spcBef>
                <a:spcPts val="1000"/>
              </a:spcBef>
              <a:spcAft>
                <a:spcPts val="0"/>
              </a:spcAft>
              <a:buClr>
                <a:srgbClr val="434343"/>
              </a:buClr>
              <a:buSzPts val="1400"/>
              <a:buFont typeface="Anaheim"/>
              <a:buChar char="○"/>
              <a:defRPr/>
            </a:lvl2pPr>
            <a:lvl3pPr marL="1371600" lvl="2" indent="-317500" rtl="0">
              <a:lnSpc>
                <a:spcPct val="100000"/>
              </a:lnSpc>
              <a:spcBef>
                <a:spcPts val="0"/>
              </a:spcBef>
              <a:spcAft>
                <a:spcPts val="0"/>
              </a:spcAft>
              <a:buClr>
                <a:srgbClr val="434343"/>
              </a:buClr>
              <a:buSzPts val="1400"/>
              <a:buFont typeface="Anaheim"/>
              <a:buChar char="■"/>
              <a:defRPr/>
            </a:lvl3pPr>
            <a:lvl4pPr marL="1828800" lvl="3" indent="-317500" rtl="0">
              <a:lnSpc>
                <a:spcPct val="100000"/>
              </a:lnSpc>
              <a:spcBef>
                <a:spcPts val="0"/>
              </a:spcBef>
              <a:spcAft>
                <a:spcPts val="0"/>
              </a:spcAft>
              <a:buClr>
                <a:srgbClr val="434343"/>
              </a:buClr>
              <a:buSzPts val="1400"/>
              <a:buFont typeface="Anaheim"/>
              <a:buChar char="●"/>
              <a:defRPr/>
            </a:lvl4pPr>
            <a:lvl5pPr marL="2286000" lvl="4" indent="-317500" rtl="0">
              <a:lnSpc>
                <a:spcPct val="100000"/>
              </a:lnSpc>
              <a:spcBef>
                <a:spcPts val="0"/>
              </a:spcBef>
              <a:spcAft>
                <a:spcPts val="0"/>
              </a:spcAft>
              <a:buClr>
                <a:srgbClr val="434343"/>
              </a:buClr>
              <a:buSzPts val="1400"/>
              <a:buFont typeface="Anaheim"/>
              <a:buChar char="○"/>
              <a:defRPr/>
            </a:lvl5pPr>
            <a:lvl6pPr marL="2743200" lvl="5" indent="-317500" rtl="0">
              <a:lnSpc>
                <a:spcPct val="100000"/>
              </a:lnSpc>
              <a:spcBef>
                <a:spcPts val="0"/>
              </a:spcBef>
              <a:spcAft>
                <a:spcPts val="0"/>
              </a:spcAft>
              <a:buClr>
                <a:srgbClr val="434343"/>
              </a:buClr>
              <a:buSzPts val="1400"/>
              <a:buFont typeface="Anaheim"/>
              <a:buChar char="■"/>
              <a:defRPr/>
            </a:lvl6pPr>
            <a:lvl7pPr marL="3200400" lvl="6" indent="-317500" rtl="0">
              <a:lnSpc>
                <a:spcPct val="100000"/>
              </a:lnSpc>
              <a:spcBef>
                <a:spcPts val="0"/>
              </a:spcBef>
              <a:spcAft>
                <a:spcPts val="0"/>
              </a:spcAft>
              <a:buClr>
                <a:srgbClr val="434343"/>
              </a:buClr>
              <a:buSzPts val="1400"/>
              <a:buFont typeface="Anaheim"/>
              <a:buChar char="●"/>
              <a:defRPr/>
            </a:lvl7pPr>
            <a:lvl8pPr marL="3657600" lvl="7" indent="-317500" rtl="0">
              <a:lnSpc>
                <a:spcPct val="100000"/>
              </a:lnSpc>
              <a:spcBef>
                <a:spcPts val="0"/>
              </a:spcBef>
              <a:spcAft>
                <a:spcPts val="0"/>
              </a:spcAft>
              <a:buClr>
                <a:srgbClr val="434343"/>
              </a:buClr>
              <a:buSzPts val="1400"/>
              <a:buFont typeface="Anaheim"/>
              <a:buChar char="○"/>
              <a:defRPr/>
            </a:lvl8pPr>
            <a:lvl9pPr marL="4114800" lvl="8" indent="-317500" rtl="0">
              <a:lnSpc>
                <a:spcPct val="100000"/>
              </a:lnSpc>
              <a:spcBef>
                <a:spcPts val="0"/>
              </a:spcBef>
              <a:spcAft>
                <a:spcPts val="0"/>
              </a:spcAft>
              <a:buClr>
                <a:srgbClr val="434343"/>
              </a:buClr>
              <a:buSzPts val="1400"/>
              <a:buFont typeface="Anaheim"/>
              <a:buChar char="■"/>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23" name="Google Shape;23;p5"/>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5"/>
          <p:cNvSpPr txBox="1">
            <a:spLocks noGrp="1"/>
          </p:cNvSpPr>
          <p:nvPr>
            <p:ph type="subTitle" idx="1"/>
          </p:nvPr>
        </p:nvSpPr>
        <p:spPr>
          <a:xfrm>
            <a:off x="5488661" y="3652775"/>
            <a:ext cx="27621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88661" y="3279875"/>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88613" y="2480400"/>
            <a:ext cx="2762100" cy="54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88613" y="2107500"/>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33" name="Google Shape;33;p7"/>
          <p:cNvSpPr txBox="1">
            <a:spLocks noGrp="1"/>
          </p:cNvSpPr>
          <p:nvPr>
            <p:ph type="ctrTitle"/>
          </p:nvPr>
        </p:nvSpPr>
        <p:spPr>
          <a:xfrm>
            <a:off x="713100" y="1025900"/>
            <a:ext cx="3917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 name="Google Shape;34;p7"/>
          <p:cNvSpPr txBox="1">
            <a:spLocks noGrp="1"/>
          </p:cNvSpPr>
          <p:nvPr>
            <p:ph type="subTitle" idx="1"/>
          </p:nvPr>
        </p:nvSpPr>
        <p:spPr>
          <a:xfrm>
            <a:off x="713100" y="2209325"/>
            <a:ext cx="3917400" cy="19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44" name="Google Shape;44;p10"/>
          <p:cNvSpPr/>
          <p:nvPr/>
        </p:nvSpPr>
        <p:spPr>
          <a:xfrm>
            <a:off x="75" y="0"/>
            <a:ext cx="9144000" cy="5143500"/>
          </a:xfrm>
          <a:prstGeom prst="rect">
            <a:avLst/>
          </a:prstGeom>
          <a:gradFill>
            <a:gsLst>
              <a:gs pos="0">
                <a:schemeClr val="lt1"/>
              </a:gs>
              <a:gs pos="23000">
                <a:srgbClr val="FAF8F5"/>
              </a:gs>
              <a:gs pos="100000">
                <a:srgbClr val="FAF8F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53" name="Google Shape;53;p13"/>
          <p:cNvSpPr txBox="1">
            <a:spLocks noGrp="1"/>
          </p:cNvSpPr>
          <p:nvPr>
            <p:ph type="subTitle" idx="1"/>
          </p:nvPr>
        </p:nvSpPr>
        <p:spPr>
          <a:xfrm>
            <a:off x="248202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p:nvPr>
        </p:nvSpPr>
        <p:spPr>
          <a:xfrm>
            <a:off x="248212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 name="Google Shape;55;p13"/>
          <p:cNvSpPr txBox="1">
            <a:spLocks noGrp="1"/>
          </p:cNvSpPr>
          <p:nvPr>
            <p:ph type="title" idx="2" hasCustomPrompt="1"/>
          </p:nvPr>
        </p:nvSpPr>
        <p:spPr>
          <a:xfrm>
            <a:off x="87847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13"/>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3"/>
          <p:cNvSpPr txBox="1">
            <a:spLocks noGrp="1"/>
          </p:cNvSpPr>
          <p:nvPr>
            <p:ph type="subTitle" idx="4"/>
          </p:nvPr>
        </p:nvSpPr>
        <p:spPr>
          <a:xfrm>
            <a:off x="624897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5"/>
          </p:nvPr>
        </p:nvSpPr>
        <p:spPr>
          <a:xfrm>
            <a:off x="624907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9" name="Google Shape;59;p13"/>
          <p:cNvSpPr txBox="1">
            <a:spLocks noGrp="1"/>
          </p:cNvSpPr>
          <p:nvPr>
            <p:ph type="title" idx="6" hasCustomPrompt="1"/>
          </p:nvPr>
        </p:nvSpPr>
        <p:spPr>
          <a:xfrm>
            <a:off x="464542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 name="Google Shape;60;p13"/>
          <p:cNvSpPr txBox="1">
            <a:spLocks noGrp="1"/>
          </p:cNvSpPr>
          <p:nvPr>
            <p:ph type="subTitle" idx="7"/>
          </p:nvPr>
        </p:nvSpPr>
        <p:spPr>
          <a:xfrm>
            <a:off x="248202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8"/>
          </p:nvPr>
        </p:nvSpPr>
        <p:spPr>
          <a:xfrm>
            <a:off x="248212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2" name="Google Shape;62;p13"/>
          <p:cNvSpPr txBox="1">
            <a:spLocks noGrp="1"/>
          </p:cNvSpPr>
          <p:nvPr>
            <p:ph type="title" idx="9" hasCustomPrompt="1"/>
          </p:nvPr>
        </p:nvSpPr>
        <p:spPr>
          <a:xfrm>
            <a:off x="87847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subTitle" idx="13"/>
          </p:nvPr>
        </p:nvSpPr>
        <p:spPr>
          <a:xfrm>
            <a:off x="624897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4"/>
          </p:nvPr>
        </p:nvSpPr>
        <p:spPr>
          <a:xfrm>
            <a:off x="624907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5" name="Google Shape;65;p13"/>
          <p:cNvSpPr txBox="1">
            <a:spLocks noGrp="1"/>
          </p:cNvSpPr>
          <p:nvPr>
            <p:ph type="title" idx="15" hasCustomPrompt="1"/>
          </p:nvPr>
        </p:nvSpPr>
        <p:spPr>
          <a:xfrm>
            <a:off x="464542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77" name="Google Shape;77;p15"/>
          <p:cNvSpPr txBox="1">
            <a:spLocks noGrp="1"/>
          </p:cNvSpPr>
          <p:nvPr>
            <p:ph type="subTitle" idx="1"/>
          </p:nvPr>
        </p:nvSpPr>
        <p:spPr>
          <a:xfrm>
            <a:off x="2290075" y="2405659"/>
            <a:ext cx="4564200" cy="14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 name="Google Shape;78;p15"/>
          <p:cNvSpPr txBox="1">
            <a:spLocks noGrp="1"/>
          </p:cNvSpPr>
          <p:nvPr>
            <p:ph type="ctrTitle"/>
          </p:nvPr>
        </p:nvSpPr>
        <p:spPr>
          <a:xfrm>
            <a:off x="2289975" y="1253650"/>
            <a:ext cx="45642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edero"/>
              <a:buNone/>
              <a:defRPr sz="3000">
                <a:solidFill>
                  <a:schemeClr val="dk1"/>
                </a:solidFill>
                <a:latin typeface="Federo"/>
                <a:ea typeface="Federo"/>
                <a:cs typeface="Federo"/>
                <a:sym typeface="Federo"/>
              </a:defRPr>
            </a:lvl1pPr>
            <a:lvl2pPr lvl="1"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2pPr>
            <a:lvl3pPr lvl="2"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3pPr>
            <a:lvl4pPr lvl="3"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4pPr>
            <a:lvl5pPr lvl="4"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5pPr>
            <a:lvl6pPr lvl="5"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6pPr>
            <a:lvl7pPr lvl="6"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7pPr>
            <a:lvl8pPr lvl="7"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8pPr>
            <a:lvl9pPr lvl="8"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1pPr>
            <a:lvl2pPr marL="914400" lvl="1"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2pPr>
            <a:lvl3pPr marL="1371600" lvl="2"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3pPr>
            <a:lvl4pPr marL="1828800" lvl="3"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4pPr>
            <a:lvl5pPr marL="2286000" lvl="4"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5pPr>
            <a:lvl6pPr marL="2743200" lvl="5"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6pPr>
            <a:lvl7pPr marL="3200400" lvl="6"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7pPr>
            <a:lvl8pPr marL="3657600" lvl="7"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8pPr>
            <a:lvl9pPr marL="4114800" lvl="8"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8" r:id="rId7"/>
    <p:sldLayoutId id="2147483659" r:id="rId8"/>
    <p:sldLayoutId id="2147483661" r:id="rId9"/>
    <p:sldLayoutId id="2147483675" r:id="rId10"/>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rotWithShape="1">
          <a:blip r:embed="rId3">
            <a:alphaModFix/>
          </a:blip>
          <a:srcRect l="22529" t="49870" r="18431" b="24326"/>
          <a:stretch/>
        </p:blipFill>
        <p:spPr>
          <a:xfrm>
            <a:off x="1804050" y="2398050"/>
            <a:ext cx="5535900" cy="1612500"/>
          </a:xfrm>
          <a:prstGeom prst="ellipse">
            <a:avLst/>
          </a:prstGeom>
          <a:noFill/>
          <a:ln>
            <a:noFill/>
          </a:ln>
        </p:spPr>
      </p:pic>
      <p:sp>
        <p:nvSpPr>
          <p:cNvPr id="189" name="Google Shape;189;p33"/>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dk1"/>
                </a:solidFill>
              </a:rPr>
              <a:t>HOTEL BOOKING</a:t>
            </a:r>
            <a:r>
              <a:rPr lang="en" sz="4800" dirty="0">
                <a:solidFill>
                  <a:schemeClr val="dk1"/>
                </a:solidFill>
              </a:rPr>
              <a:t> </a:t>
            </a:r>
            <a:r>
              <a:rPr lang="en" sz="4400" dirty="0">
                <a:solidFill>
                  <a:schemeClr val="dk2"/>
                </a:solidFill>
              </a:rPr>
              <a:t>ANALYSIS</a:t>
            </a:r>
            <a:endParaRPr sz="4400" dirty="0">
              <a:solidFill>
                <a:schemeClr val="dk2"/>
              </a:solidFill>
            </a:endParaRPr>
          </a:p>
        </p:txBody>
      </p:sp>
      <p:sp>
        <p:nvSpPr>
          <p:cNvPr id="190" name="Google Shape;190;p33"/>
          <p:cNvSpPr txBox="1">
            <a:spLocks noGrp="1"/>
          </p:cNvSpPr>
          <p:nvPr>
            <p:ph type="subTitle" idx="1"/>
          </p:nvPr>
        </p:nvSpPr>
        <p:spPr>
          <a:xfrm>
            <a:off x="66954" y="4084501"/>
            <a:ext cx="3223927" cy="867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Presented By:</a:t>
            </a:r>
          </a:p>
          <a:p>
            <a:pPr marL="0" lvl="0" indent="0" algn="ctr" rtl="0">
              <a:spcBef>
                <a:spcPts val="0"/>
              </a:spcBef>
              <a:spcAft>
                <a:spcPts val="0"/>
              </a:spcAft>
              <a:buClr>
                <a:schemeClr val="dk1"/>
              </a:buClr>
              <a:buSzPts val="1100"/>
              <a:buFont typeface="Arial"/>
              <a:buNone/>
            </a:pPr>
            <a:r>
              <a:rPr lang="en-IN" dirty="0"/>
              <a:t>Siraj Shaikh</a:t>
            </a:r>
            <a:endParaRPr dirty="0"/>
          </a:p>
          <a:p>
            <a:pPr marL="0" lvl="0" indent="0" algn="ctr" rtl="0">
              <a:spcBef>
                <a:spcPts val="0"/>
              </a:spcBef>
              <a:spcAft>
                <a:spcPts val="0"/>
              </a:spcAft>
              <a:buNone/>
            </a:pPr>
            <a:endParaRPr dirty="0"/>
          </a:p>
        </p:txBody>
      </p:sp>
      <p:sp>
        <p:nvSpPr>
          <p:cNvPr id="191" name="Google Shape;191;p33"/>
          <p:cNvSpPr txBox="1">
            <a:spLocks noGrp="1"/>
          </p:cNvSpPr>
          <p:nvPr>
            <p:ph type="ctrTitle"/>
          </p:nvPr>
        </p:nvSpPr>
        <p:spPr>
          <a:xfrm>
            <a:off x="2304275" y="444964"/>
            <a:ext cx="45354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EDA</a:t>
            </a:r>
            <a:endParaRPr sz="2000" dirty="0">
              <a:solidFill>
                <a:schemeClr val="dk1"/>
              </a:solidFill>
            </a:endParaRPr>
          </a:p>
        </p:txBody>
      </p:sp>
      <p:sp>
        <p:nvSpPr>
          <p:cNvPr id="192" name="Google Shape;192;p33"/>
          <p:cNvSpPr/>
          <p:nvPr/>
        </p:nvSpPr>
        <p:spPr>
          <a:xfrm>
            <a:off x="4386000" y="3018300"/>
            <a:ext cx="372000" cy="372000"/>
          </a:xfrm>
          <a:prstGeom prst="star4">
            <a:avLst>
              <a:gd name="adj" fmla="val 72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6612275" y="23980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0;p33">
            <a:extLst>
              <a:ext uri="{FF2B5EF4-FFF2-40B4-BE49-F238E27FC236}">
                <a16:creationId xmlns:a16="http://schemas.microsoft.com/office/drawing/2014/main" id="{0553C33F-9327-C54B-5737-EFCD1FBE5FED}"/>
              </a:ext>
            </a:extLst>
          </p:cNvPr>
          <p:cNvSpPr txBox="1">
            <a:spLocks/>
          </p:cNvSpPr>
          <p:nvPr/>
        </p:nvSpPr>
        <p:spPr>
          <a:xfrm>
            <a:off x="5853121" y="4084501"/>
            <a:ext cx="3018264" cy="676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Crimson Pro"/>
              <a:buNone/>
              <a:defRPr sz="1600" b="0" i="0" u="none" strike="noStrike" cap="none">
                <a:solidFill>
                  <a:schemeClr val="dk1"/>
                </a:solidFill>
                <a:latin typeface="Crimson Pro"/>
                <a:ea typeface="Crimson Pro"/>
                <a:cs typeface="Crimson Pro"/>
                <a:sym typeface="Crimson Pro"/>
              </a:defRPr>
            </a:lvl1pPr>
            <a:lvl2pPr marL="914400" marR="0" lvl="1"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2pPr>
            <a:lvl3pPr marL="1371600" marR="0" lvl="2"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3pPr>
            <a:lvl4pPr marL="1828800" marR="0" lvl="3"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4pPr>
            <a:lvl5pPr marL="2286000" marR="0" lvl="4"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5pPr>
            <a:lvl6pPr marL="2743200" marR="0" lvl="5"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6pPr>
            <a:lvl7pPr marL="3200400" marR="0" lvl="6"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7pPr>
            <a:lvl8pPr marL="3657600" marR="0" lvl="7"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8pPr>
            <a:lvl9pPr marL="4114800" marR="0" lvl="8"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9pPr>
          </a:lstStyle>
          <a:p>
            <a:pPr marL="0" indent="0">
              <a:buSzPts val="1100"/>
              <a:buFont typeface="Arial"/>
              <a:buNone/>
            </a:pPr>
            <a:endParaRPr lang="en-US" dirty="0"/>
          </a:p>
          <a:p>
            <a:pPr marL="0" indent="0"/>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1" y="3556133"/>
            <a:ext cx="2762100"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identify the reasons behind guest cancellations and work towards minimizing them. </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Decreased Cancellations:</a:t>
            </a:r>
            <a:endParaRPr sz="2000" b="1" dirty="0"/>
          </a:p>
        </p:txBody>
      </p:sp>
      <p:sp>
        <p:nvSpPr>
          <p:cNvPr id="353" name="Google Shape;353;p46"/>
          <p:cNvSpPr txBox="1">
            <a:spLocks noGrp="1"/>
          </p:cNvSpPr>
          <p:nvPr>
            <p:ph type="subTitle" idx="3"/>
          </p:nvPr>
        </p:nvSpPr>
        <p:spPr>
          <a:xfrm>
            <a:off x="5488613" y="2249946"/>
            <a:ext cx="27621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 aims to assist hotels in making more informed choices to enhance guest experiences. </a:t>
            </a:r>
            <a:endParaRPr dirty="0"/>
          </a:p>
        </p:txBody>
      </p:sp>
      <p:sp>
        <p:nvSpPr>
          <p:cNvPr id="354" name="Google Shape;354;p46"/>
          <p:cNvSpPr txBox="1">
            <a:spLocks noGrp="1"/>
          </p:cNvSpPr>
          <p:nvPr>
            <p:ph type="title" idx="4"/>
          </p:nvPr>
        </p:nvSpPr>
        <p:spPr>
          <a:xfrm>
            <a:off x="5488612" y="1877046"/>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Improved Decision-Making:</a:t>
            </a:r>
            <a:endParaRPr sz="2000" b="1" dirty="0"/>
          </a:p>
        </p:txBody>
      </p:sp>
      <p:sp>
        <p:nvSpPr>
          <p:cNvPr id="355" name="Google Shape;355;p46"/>
          <p:cNvSpPr/>
          <p:nvPr/>
        </p:nvSpPr>
        <p:spPr>
          <a:xfrm>
            <a:off x="6387750"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139;p82">
            <a:extLst>
              <a:ext uri="{FF2B5EF4-FFF2-40B4-BE49-F238E27FC236}">
                <a16:creationId xmlns:a16="http://schemas.microsoft.com/office/drawing/2014/main" id="{C8D6D9F0-FDDB-6355-05BF-91C8033FAFCC}"/>
              </a:ext>
            </a:extLst>
          </p:cNvPr>
          <p:cNvGrpSpPr/>
          <p:nvPr/>
        </p:nvGrpSpPr>
        <p:grpSpPr>
          <a:xfrm>
            <a:off x="4816879" y="1999485"/>
            <a:ext cx="465507" cy="533227"/>
            <a:chOff x="1367060" y="2422129"/>
            <a:chExt cx="269261" cy="352050"/>
          </a:xfrm>
          <a:solidFill>
            <a:schemeClr val="tx1"/>
          </a:solidFill>
        </p:grpSpPr>
        <p:sp>
          <p:nvSpPr>
            <p:cNvPr id="3" name="Google Shape;11140;p82">
              <a:extLst>
                <a:ext uri="{FF2B5EF4-FFF2-40B4-BE49-F238E27FC236}">
                  <a16:creationId xmlns:a16="http://schemas.microsoft.com/office/drawing/2014/main" id="{79CC4FDB-F13E-96AC-0548-115C9A98F979}"/>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41;p82">
              <a:extLst>
                <a:ext uri="{FF2B5EF4-FFF2-40B4-BE49-F238E27FC236}">
                  <a16:creationId xmlns:a16="http://schemas.microsoft.com/office/drawing/2014/main" id="{82322F67-7A49-A521-956B-BC3D8CF09461}"/>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42;p82">
              <a:extLst>
                <a:ext uri="{FF2B5EF4-FFF2-40B4-BE49-F238E27FC236}">
                  <a16:creationId xmlns:a16="http://schemas.microsoft.com/office/drawing/2014/main" id="{C31D9259-C65B-FE3E-952B-CFF41BA611B2}"/>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43;p82">
              <a:extLst>
                <a:ext uri="{FF2B5EF4-FFF2-40B4-BE49-F238E27FC236}">
                  <a16:creationId xmlns:a16="http://schemas.microsoft.com/office/drawing/2014/main" id="{49080AF2-B543-9578-262C-95AFC31373AE}"/>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44;p82">
              <a:extLst>
                <a:ext uri="{FF2B5EF4-FFF2-40B4-BE49-F238E27FC236}">
                  <a16:creationId xmlns:a16="http://schemas.microsoft.com/office/drawing/2014/main" id="{26F3FE58-A3D6-41E2-E530-43D3E18980C9}"/>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45;p82">
              <a:extLst>
                <a:ext uri="{FF2B5EF4-FFF2-40B4-BE49-F238E27FC236}">
                  <a16:creationId xmlns:a16="http://schemas.microsoft.com/office/drawing/2014/main" id="{410B0D6A-B0B4-242B-9D1C-BB38DD431231}"/>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46;p82">
              <a:extLst>
                <a:ext uri="{FF2B5EF4-FFF2-40B4-BE49-F238E27FC236}">
                  <a16:creationId xmlns:a16="http://schemas.microsoft.com/office/drawing/2014/main" id="{282DAB42-D8C2-9680-3A7B-2E9B95E8D696}"/>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7;p82">
              <a:extLst>
                <a:ext uri="{FF2B5EF4-FFF2-40B4-BE49-F238E27FC236}">
                  <a16:creationId xmlns:a16="http://schemas.microsoft.com/office/drawing/2014/main" id="{13B20486-3F16-774E-9C3C-D673DA1607C3}"/>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48;p82">
              <a:extLst>
                <a:ext uri="{FF2B5EF4-FFF2-40B4-BE49-F238E27FC236}">
                  <a16:creationId xmlns:a16="http://schemas.microsoft.com/office/drawing/2014/main" id="{611BCC26-19FC-847E-94D7-6D701A029CE0}"/>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49;p82">
              <a:extLst>
                <a:ext uri="{FF2B5EF4-FFF2-40B4-BE49-F238E27FC236}">
                  <a16:creationId xmlns:a16="http://schemas.microsoft.com/office/drawing/2014/main" id="{B269C206-5159-893A-BF9A-D68988FD0DB7}"/>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50;p82">
              <a:extLst>
                <a:ext uri="{FF2B5EF4-FFF2-40B4-BE49-F238E27FC236}">
                  <a16:creationId xmlns:a16="http://schemas.microsoft.com/office/drawing/2014/main" id="{1B130089-4C78-E787-C2C8-CD633FB6CDCF}"/>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51;p82">
              <a:extLst>
                <a:ext uri="{FF2B5EF4-FFF2-40B4-BE49-F238E27FC236}">
                  <a16:creationId xmlns:a16="http://schemas.microsoft.com/office/drawing/2014/main" id="{4ABE2A93-5741-9603-2BAC-FD931933D2A7}"/>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52;p82">
              <a:extLst>
                <a:ext uri="{FF2B5EF4-FFF2-40B4-BE49-F238E27FC236}">
                  <a16:creationId xmlns:a16="http://schemas.microsoft.com/office/drawing/2014/main" id="{1F20FC19-6AD1-1FB5-5673-0989F459A931}"/>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53;p82">
              <a:extLst>
                <a:ext uri="{FF2B5EF4-FFF2-40B4-BE49-F238E27FC236}">
                  <a16:creationId xmlns:a16="http://schemas.microsoft.com/office/drawing/2014/main" id="{2441AA86-B877-8F56-41C9-1D0C9B6023E0}"/>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860;p78">
            <a:extLst>
              <a:ext uri="{FF2B5EF4-FFF2-40B4-BE49-F238E27FC236}">
                <a16:creationId xmlns:a16="http://schemas.microsoft.com/office/drawing/2014/main" id="{87EE33A1-1C0D-D502-C3A6-6B2BC5D3C3F4}"/>
              </a:ext>
            </a:extLst>
          </p:cNvPr>
          <p:cNvGrpSpPr/>
          <p:nvPr/>
        </p:nvGrpSpPr>
        <p:grpSpPr>
          <a:xfrm>
            <a:off x="4816880" y="3369795"/>
            <a:ext cx="463260" cy="445364"/>
            <a:chOff x="5779408" y="3699191"/>
            <a:chExt cx="317645" cy="318757"/>
          </a:xfrm>
          <a:solidFill>
            <a:schemeClr val="tx1"/>
          </a:solidFill>
        </p:grpSpPr>
        <p:sp>
          <p:nvSpPr>
            <p:cNvPr id="18" name="Google Shape;8861;p78">
              <a:extLst>
                <a:ext uri="{FF2B5EF4-FFF2-40B4-BE49-F238E27FC236}">
                  <a16:creationId xmlns:a16="http://schemas.microsoft.com/office/drawing/2014/main" id="{FB54D274-8E3D-168B-1278-1733444C407A}"/>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62;p78">
              <a:extLst>
                <a:ext uri="{FF2B5EF4-FFF2-40B4-BE49-F238E27FC236}">
                  <a16:creationId xmlns:a16="http://schemas.microsoft.com/office/drawing/2014/main" id="{E7917815-1298-856E-80E2-F73A09D2C0A8}"/>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0552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1"/>
          <p:cNvPicPr preferRelativeResize="0"/>
          <p:nvPr/>
        </p:nvPicPr>
        <p:blipFill rotWithShape="1">
          <a:blip r:embed="rId3">
            <a:alphaModFix/>
          </a:blip>
          <a:srcRect l="53966" t="13464" r="2225"/>
          <a:stretch/>
        </p:blipFill>
        <p:spPr>
          <a:xfrm>
            <a:off x="5343600" y="539550"/>
            <a:ext cx="3087300" cy="4064400"/>
          </a:xfrm>
          <a:prstGeom prst="ellipse">
            <a:avLst/>
          </a:prstGeom>
          <a:noFill/>
          <a:ln>
            <a:noFill/>
          </a:ln>
        </p:spPr>
      </p:pic>
      <p:sp>
        <p:nvSpPr>
          <p:cNvPr id="34" name="Google Shape;350;p46">
            <a:extLst>
              <a:ext uri="{FF2B5EF4-FFF2-40B4-BE49-F238E27FC236}">
                <a16:creationId xmlns:a16="http://schemas.microsoft.com/office/drawing/2014/main" id="{B4FB610B-024A-330F-5661-E485BECB2AE5}"/>
              </a:ext>
            </a:extLst>
          </p:cNvPr>
          <p:cNvSpPr txBox="1">
            <a:spLocks noGrp="1"/>
          </p:cNvSpPr>
          <p:nvPr>
            <p:ph type="ctrTitle"/>
          </p:nvPr>
        </p:nvSpPr>
        <p:spPr>
          <a:xfrm>
            <a:off x="334536" y="257600"/>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 name="Google Shape;351;p46">
            <a:extLst>
              <a:ext uri="{FF2B5EF4-FFF2-40B4-BE49-F238E27FC236}">
                <a16:creationId xmlns:a16="http://schemas.microsoft.com/office/drawing/2014/main" id="{2C8DE9CD-F691-3211-7EEC-84F383CD7182}"/>
              </a:ext>
            </a:extLst>
          </p:cNvPr>
          <p:cNvSpPr txBox="1">
            <a:spLocks noGrp="1"/>
          </p:cNvSpPr>
          <p:nvPr>
            <p:ph type="subTitle" idx="1"/>
          </p:nvPr>
        </p:nvSpPr>
        <p:spPr>
          <a:xfrm>
            <a:off x="1251196" y="3506658"/>
            <a:ext cx="3259844"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understanding guest preferences, hotels can tailor their advertising to attract more customers and stay competitive.</a:t>
            </a:r>
            <a:endParaRPr dirty="0"/>
          </a:p>
        </p:txBody>
      </p:sp>
      <p:sp>
        <p:nvSpPr>
          <p:cNvPr id="36" name="Google Shape;352;p46">
            <a:extLst>
              <a:ext uri="{FF2B5EF4-FFF2-40B4-BE49-F238E27FC236}">
                <a16:creationId xmlns:a16="http://schemas.microsoft.com/office/drawing/2014/main" id="{6B7ED104-D885-1E60-4C4C-4844F18B5047}"/>
              </a:ext>
            </a:extLst>
          </p:cNvPr>
          <p:cNvSpPr txBox="1">
            <a:spLocks/>
          </p:cNvSpPr>
          <p:nvPr/>
        </p:nvSpPr>
        <p:spPr>
          <a:xfrm>
            <a:off x="1251147" y="3116064"/>
            <a:ext cx="343231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Stay Competitive:</a:t>
            </a:r>
          </a:p>
        </p:txBody>
      </p:sp>
      <p:sp>
        <p:nvSpPr>
          <p:cNvPr id="37" name="Google Shape;353;p46">
            <a:extLst>
              <a:ext uri="{FF2B5EF4-FFF2-40B4-BE49-F238E27FC236}">
                <a16:creationId xmlns:a16="http://schemas.microsoft.com/office/drawing/2014/main" id="{09BC5778-5873-9169-F828-ABA94A87784F}"/>
              </a:ext>
            </a:extLst>
          </p:cNvPr>
          <p:cNvSpPr txBox="1">
            <a:spLocks/>
          </p:cNvSpPr>
          <p:nvPr/>
        </p:nvSpPr>
        <p:spPr>
          <a:xfrm>
            <a:off x="1251149" y="2169991"/>
            <a:ext cx="2762100" cy="54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By analyzing guest booking patterns, hotels can strategically price their services to boost profitability. </a:t>
            </a:r>
          </a:p>
        </p:txBody>
      </p:sp>
      <p:sp>
        <p:nvSpPr>
          <p:cNvPr id="38" name="Google Shape;354;p46">
            <a:extLst>
              <a:ext uri="{FF2B5EF4-FFF2-40B4-BE49-F238E27FC236}">
                <a16:creationId xmlns:a16="http://schemas.microsoft.com/office/drawing/2014/main" id="{1CE0E70D-3504-6C72-8213-AF71C8BB54AB}"/>
              </a:ext>
            </a:extLst>
          </p:cNvPr>
          <p:cNvSpPr txBox="1">
            <a:spLocks/>
          </p:cNvSpPr>
          <p:nvPr/>
        </p:nvSpPr>
        <p:spPr>
          <a:xfrm>
            <a:off x="1251147" y="1797091"/>
            <a:ext cx="355874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Enhanced Profit Margins:</a:t>
            </a:r>
          </a:p>
        </p:txBody>
      </p:sp>
      <p:sp>
        <p:nvSpPr>
          <p:cNvPr id="39" name="Google Shape;355;p46">
            <a:extLst>
              <a:ext uri="{FF2B5EF4-FFF2-40B4-BE49-F238E27FC236}">
                <a16:creationId xmlns:a16="http://schemas.microsoft.com/office/drawing/2014/main" id="{FC3AD1A2-797D-9DDB-CADF-AA8A69CA9A42}"/>
              </a:ext>
            </a:extLst>
          </p:cNvPr>
          <p:cNvSpPr/>
          <p:nvPr/>
        </p:nvSpPr>
        <p:spPr>
          <a:xfrm>
            <a:off x="2150286" y="151344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p46">
            <a:extLst>
              <a:ext uri="{FF2B5EF4-FFF2-40B4-BE49-F238E27FC236}">
                <a16:creationId xmlns:a16="http://schemas.microsoft.com/office/drawing/2014/main" id="{61DCD6E8-AD29-8A45-8F95-16E9AA3DFB7E}"/>
              </a:ext>
            </a:extLst>
          </p:cNvPr>
          <p:cNvSpPr/>
          <p:nvPr/>
        </p:nvSpPr>
        <p:spPr>
          <a:xfrm>
            <a:off x="2150286" y="43762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9832;p80">
            <a:extLst>
              <a:ext uri="{FF2B5EF4-FFF2-40B4-BE49-F238E27FC236}">
                <a16:creationId xmlns:a16="http://schemas.microsoft.com/office/drawing/2014/main" id="{0D0A6339-8FE5-6943-D659-DFD7DA548D84}"/>
              </a:ext>
            </a:extLst>
          </p:cNvPr>
          <p:cNvGrpSpPr/>
          <p:nvPr/>
        </p:nvGrpSpPr>
        <p:grpSpPr>
          <a:xfrm>
            <a:off x="514679" y="1929241"/>
            <a:ext cx="548534" cy="540900"/>
            <a:chOff x="3539102" y="2427549"/>
            <a:chExt cx="355099" cy="355481"/>
          </a:xfrm>
          <a:solidFill>
            <a:schemeClr val="tx1"/>
          </a:solidFill>
        </p:grpSpPr>
        <p:sp>
          <p:nvSpPr>
            <p:cNvPr id="258" name="Google Shape;9833;p80">
              <a:extLst>
                <a:ext uri="{FF2B5EF4-FFF2-40B4-BE49-F238E27FC236}">
                  <a16:creationId xmlns:a16="http://schemas.microsoft.com/office/drawing/2014/main" id="{CFA02D6A-C781-B547-A4BC-875BE7955E3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sp>
          <p:nvSpPr>
            <p:cNvPr id="259" name="Google Shape;9834;p80">
              <a:extLst>
                <a:ext uri="{FF2B5EF4-FFF2-40B4-BE49-F238E27FC236}">
                  <a16:creationId xmlns:a16="http://schemas.microsoft.com/office/drawing/2014/main" id="{5092688C-17E4-A0AE-13F8-AD24C41BE97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grpSp>
      <p:grpSp>
        <p:nvGrpSpPr>
          <p:cNvPr id="260" name="Google Shape;9123;p79">
            <a:extLst>
              <a:ext uri="{FF2B5EF4-FFF2-40B4-BE49-F238E27FC236}">
                <a16:creationId xmlns:a16="http://schemas.microsoft.com/office/drawing/2014/main" id="{62668BCA-A88B-610D-60C8-1BBDFB7058A9}"/>
              </a:ext>
            </a:extLst>
          </p:cNvPr>
          <p:cNvGrpSpPr/>
          <p:nvPr/>
        </p:nvGrpSpPr>
        <p:grpSpPr>
          <a:xfrm>
            <a:off x="507518" y="3307205"/>
            <a:ext cx="498171" cy="532576"/>
            <a:chOff x="2212084" y="1960358"/>
            <a:chExt cx="324698" cy="372863"/>
          </a:xfrm>
          <a:solidFill>
            <a:schemeClr val="tx1"/>
          </a:solidFill>
        </p:grpSpPr>
        <p:sp>
          <p:nvSpPr>
            <p:cNvPr id="261" name="Google Shape;9124;p79">
              <a:extLst>
                <a:ext uri="{FF2B5EF4-FFF2-40B4-BE49-F238E27FC236}">
                  <a16:creationId xmlns:a16="http://schemas.microsoft.com/office/drawing/2014/main" id="{DC9DD1D6-1C67-E4E0-C780-B0CF9C5C29FB}"/>
                </a:ext>
              </a:extLst>
            </p:cNvPr>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125;p79">
              <a:extLst>
                <a:ext uri="{FF2B5EF4-FFF2-40B4-BE49-F238E27FC236}">
                  <a16:creationId xmlns:a16="http://schemas.microsoft.com/office/drawing/2014/main" id="{42C349F4-9CB4-5615-FA7B-8901075AE364}"/>
                </a:ext>
              </a:extLst>
            </p:cNvPr>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126;p79">
              <a:extLst>
                <a:ext uri="{FF2B5EF4-FFF2-40B4-BE49-F238E27FC236}">
                  <a16:creationId xmlns:a16="http://schemas.microsoft.com/office/drawing/2014/main" id="{875EBED8-1D33-85BE-7F69-8AECB4719304}"/>
                </a:ext>
              </a:extLst>
            </p:cNvPr>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168344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0" y="3556133"/>
            <a:ext cx="3372841"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initiative will assist hotels in developing a long-term strategy by identifying trends and opportunities for growth in the future.</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Long-Term Strategy:</a:t>
            </a:r>
            <a:endParaRPr sz="2000" b="1" dirty="0"/>
          </a:p>
        </p:txBody>
      </p:sp>
      <p:sp>
        <p:nvSpPr>
          <p:cNvPr id="353" name="Google Shape;353;p46"/>
          <p:cNvSpPr txBox="1">
            <a:spLocks noGrp="1"/>
          </p:cNvSpPr>
          <p:nvPr>
            <p:ph type="subTitle" idx="3"/>
          </p:nvPr>
        </p:nvSpPr>
        <p:spPr>
          <a:xfrm>
            <a:off x="5488612" y="2197908"/>
            <a:ext cx="3402175"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the project will give hotels insights into their position compared to competitors, enabling them to position themselves in the market strategically. </a:t>
            </a:r>
            <a:endParaRPr dirty="0"/>
          </a:p>
        </p:txBody>
      </p:sp>
      <p:sp>
        <p:nvSpPr>
          <p:cNvPr id="354" name="Google Shape;354;p46"/>
          <p:cNvSpPr txBox="1">
            <a:spLocks noGrp="1"/>
          </p:cNvSpPr>
          <p:nvPr>
            <p:ph type="title" idx="4"/>
          </p:nvPr>
        </p:nvSpPr>
        <p:spPr>
          <a:xfrm>
            <a:off x="5488612" y="1825008"/>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Strategic Positioning:</a:t>
            </a:r>
            <a:endParaRPr sz="2000" b="1" dirty="0"/>
          </a:p>
        </p:txBody>
      </p:sp>
      <p:sp>
        <p:nvSpPr>
          <p:cNvPr id="355" name="Google Shape;355;p46"/>
          <p:cNvSpPr/>
          <p:nvPr/>
        </p:nvSpPr>
        <p:spPr>
          <a:xfrm>
            <a:off x="6387750" y="156366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9685;p80">
            <a:extLst>
              <a:ext uri="{FF2B5EF4-FFF2-40B4-BE49-F238E27FC236}">
                <a16:creationId xmlns:a16="http://schemas.microsoft.com/office/drawing/2014/main" id="{EF39D9F9-2D4C-4A01-350F-5036FBA20A15}"/>
              </a:ext>
            </a:extLst>
          </p:cNvPr>
          <p:cNvGrpSpPr/>
          <p:nvPr/>
        </p:nvGrpSpPr>
        <p:grpSpPr>
          <a:xfrm>
            <a:off x="4816881" y="1989521"/>
            <a:ext cx="463260" cy="442746"/>
            <a:chOff x="3097241" y="2433564"/>
            <a:chExt cx="344883" cy="343387"/>
          </a:xfrm>
          <a:solidFill>
            <a:schemeClr val="tx1"/>
          </a:solidFill>
        </p:grpSpPr>
        <p:sp>
          <p:nvSpPr>
            <p:cNvPr id="21" name="Google Shape;9686;p80">
              <a:extLst>
                <a:ext uri="{FF2B5EF4-FFF2-40B4-BE49-F238E27FC236}">
                  <a16:creationId xmlns:a16="http://schemas.microsoft.com/office/drawing/2014/main" id="{0A19F326-51BE-603D-329A-EE1F88FD3897}"/>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87;p80">
              <a:extLst>
                <a:ext uri="{FF2B5EF4-FFF2-40B4-BE49-F238E27FC236}">
                  <a16:creationId xmlns:a16="http://schemas.microsoft.com/office/drawing/2014/main" id="{8AE02D0B-BA2B-69DD-2544-9AF14BEE9172}"/>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88;p80">
              <a:extLst>
                <a:ext uri="{FF2B5EF4-FFF2-40B4-BE49-F238E27FC236}">
                  <a16:creationId xmlns:a16="http://schemas.microsoft.com/office/drawing/2014/main" id="{BA7FBD46-E7BD-814E-F72F-51BF9F57D7A0}"/>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89;p80">
              <a:extLst>
                <a:ext uri="{FF2B5EF4-FFF2-40B4-BE49-F238E27FC236}">
                  <a16:creationId xmlns:a16="http://schemas.microsoft.com/office/drawing/2014/main" id="{ABC12A2A-C0FE-3070-FC2B-D25ECEAA2C76}"/>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90;p80">
              <a:extLst>
                <a:ext uri="{FF2B5EF4-FFF2-40B4-BE49-F238E27FC236}">
                  <a16:creationId xmlns:a16="http://schemas.microsoft.com/office/drawing/2014/main" id="{EEA7C8B2-A40E-580D-BDD5-0ED2A1824DBF}"/>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91;p80">
              <a:extLst>
                <a:ext uri="{FF2B5EF4-FFF2-40B4-BE49-F238E27FC236}">
                  <a16:creationId xmlns:a16="http://schemas.microsoft.com/office/drawing/2014/main" id="{96FB38A9-6AB8-381C-4054-F46B8969BA33}"/>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92;p80">
              <a:extLst>
                <a:ext uri="{FF2B5EF4-FFF2-40B4-BE49-F238E27FC236}">
                  <a16:creationId xmlns:a16="http://schemas.microsoft.com/office/drawing/2014/main" id="{8FB183F5-B00F-AAB1-645C-FC891DDE2EB5}"/>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93;p80">
              <a:extLst>
                <a:ext uri="{FF2B5EF4-FFF2-40B4-BE49-F238E27FC236}">
                  <a16:creationId xmlns:a16="http://schemas.microsoft.com/office/drawing/2014/main" id="{E1AA8FD2-8979-BF5D-2E12-7B0AAD1D3894}"/>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94;p80">
              <a:extLst>
                <a:ext uri="{FF2B5EF4-FFF2-40B4-BE49-F238E27FC236}">
                  <a16:creationId xmlns:a16="http://schemas.microsoft.com/office/drawing/2014/main" id="{DDC757B6-7432-039C-0470-F86A05A83538}"/>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665;p80">
            <a:extLst>
              <a:ext uri="{FF2B5EF4-FFF2-40B4-BE49-F238E27FC236}">
                <a16:creationId xmlns:a16="http://schemas.microsoft.com/office/drawing/2014/main" id="{E177711B-2B97-5D98-BFAA-7C7561D735DA}"/>
              </a:ext>
            </a:extLst>
          </p:cNvPr>
          <p:cNvGrpSpPr/>
          <p:nvPr/>
        </p:nvGrpSpPr>
        <p:grpSpPr>
          <a:xfrm>
            <a:off x="4851018" y="3360109"/>
            <a:ext cx="392996" cy="507901"/>
            <a:chOff x="4054103" y="2430191"/>
            <a:chExt cx="218687" cy="349052"/>
          </a:xfrm>
          <a:solidFill>
            <a:schemeClr val="tx1"/>
          </a:solidFill>
        </p:grpSpPr>
        <p:sp>
          <p:nvSpPr>
            <p:cNvPr id="31" name="Google Shape;9666;p80">
              <a:extLst>
                <a:ext uri="{FF2B5EF4-FFF2-40B4-BE49-F238E27FC236}">
                  <a16:creationId xmlns:a16="http://schemas.microsoft.com/office/drawing/2014/main" id="{0E24969D-FFB5-CAD8-C6BF-FBD0294A4AB9}"/>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67;p80">
              <a:extLst>
                <a:ext uri="{FF2B5EF4-FFF2-40B4-BE49-F238E27FC236}">
                  <a16:creationId xmlns:a16="http://schemas.microsoft.com/office/drawing/2014/main" id="{6C9AFD22-7F2E-97E4-3455-94FC5690F020}"/>
                </a:ext>
              </a:extLst>
            </p:cNvPr>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06924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ABOUT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4623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2322119"/>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Information:</a:t>
            </a:r>
          </a:p>
          <a:p>
            <a:pPr marL="0" lvl="0" indent="0" algn="l" rtl="0">
              <a:spcBef>
                <a:spcPts val="0"/>
              </a:spcBef>
              <a:spcAft>
                <a:spcPts val="0"/>
              </a:spcAft>
              <a:buNone/>
            </a:pPr>
            <a:endParaRPr lang="en-CA" dirty="0"/>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Hotel Type: </a:t>
            </a:r>
            <a:r>
              <a:rPr lang="en-US" sz="1400" dirty="0">
                <a:solidFill>
                  <a:schemeClr val="hlink"/>
                </a:solidFill>
                <a:uFill>
                  <a:noFill/>
                </a:uFill>
              </a:rPr>
              <a:t>Resort or City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Cancellation Status:</a:t>
            </a:r>
            <a:r>
              <a:rPr lang="en-US" sz="1400" dirty="0">
                <a:solidFill>
                  <a:schemeClr val="hlink"/>
                </a:solidFill>
                <a:uFill>
                  <a:noFill/>
                </a:uFill>
              </a:rPr>
              <a:t> Booked (0) or Cancelled (1)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Lead Time: </a:t>
            </a:r>
            <a:r>
              <a:rPr lang="en-US" sz="1400" dirty="0">
                <a:solidFill>
                  <a:schemeClr val="hlink"/>
                </a:solidFill>
                <a:uFill>
                  <a:noFill/>
                </a:uFill>
              </a:rPr>
              <a:t>Number of days between booking and arrival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Arrival Details: </a:t>
            </a:r>
            <a:r>
              <a:rPr lang="en-US" sz="1400" dirty="0">
                <a:solidFill>
                  <a:schemeClr val="hlink"/>
                </a:solidFill>
                <a:uFill>
                  <a:noFill/>
                </a:uFill>
              </a:rPr>
              <a:t>Year, Month, Week Number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Duration of Stay: </a:t>
            </a:r>
            <a:r>
              <a:rPr lang="en-US" sz="1400" dirty="0">
                <a:solidFill>
                  <a:schemeClr val="hlink"/>
                </a:solidFill>
                <a:uFill>
                  <a:noFill/>
                </a:uFill>
              </a:rPr>
              <a:t>Number of nights for weekends, number of nights for weekdays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Guest Details:</a:t>
            </a:r>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Guest Breakdown: </a:t>
            </a:r>
            <a:r>
              <a:rPr lang="en-US" sz="1400" dirty="0">
                <a:solidFill>
                  <a:schemeClr val="hlink"/>
                </a:solidFill>
                <a:uFill>
                  <a:noFill/>
                </a:uFill>
              </a:rPr>
              <a:t>Adults, Kids, Infants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Country of Residence: </a:t>
            </a:r>
            <a:r>
              <a:rPr lang="en-US" sz="1400" dirty="0">
                <a:solidFill>
                  <a:schemeClr val="hlink"/>
                </a:solidFill>
                <a:uFill>
                  <a:noFill/>
                </a:uFill>
              </a:rPr>
              <a:t>Guest's native land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Client Category: </a:t>
            </a:r>
            <a:r>
              <a:rPr lang="en-US" sz="1400" dirty="0">
                <a:solidFill>
                  <a:schemeClr val="hlink"/>
                </a:solidFill>
                <a:uFill>
                  <a:noFill/>
                </a:uFill>
              </a:rPr>
              <a:t>Specific four groups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Returning Guest: </a:t>
            </a:r>
            <a:r>
              <a:rPr lang="en-US" sz="1400" dirty="0">
                <a:solidFill>
                  <a:schemeClr val="hlink"/>
                </a:solidFill>
                <a:uFill>
                  <a:noFill/>
                </a:uFill>
              </a:rPr>
              <a:t>Yes (1) or No (0)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Meal Choice: </a:t>
            </a:r>
            <a:r>
              <a:rPr lang="en-US" sz="1400" dirty="0">
                <a:solidFill>
                  <a:schemeClr val="hlink"/>
                </a:solidFill>
                <a:uFill>
                  <a:noFill/>
                </a:uFill>
              </a:rPr>
              <a:t>Meal type reserved</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12741470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History:</a:t>
            </a:r>
            <a:endParaRPr lang="en-CA" dirty="0"/>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Previous Cancellations: </a:t>
            </a:r>
            <a:r>
              <a:rPr lang="en-US" sz="1400" dirty="0">
                <a:solidFill>
                  <a:schemeClr val="hlink"/>
                </a:solidFill>
                <a:uFill>
                  <a:noFill/>
                </a:uFill>
              </a:rPr>
              <a:t>Number of past cancellations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confirmed bookings: </a:t>
            </a:r>
            <a:r>
              <a:rPr lang="en-US" sz="1400" dirty="0">
                <a:solidFill>
                  <a:schemeClr val="hlink"/>
                </a:solidFill>
                <a:uFill>
                  <a:noFill/>
                </a:uFill>
              </a:rPr>
              <a:t>Number of past non-cancelled bookings </a:t>
            </a:r>
          </a:p>
          <a:p>
            <a:pPr marL="152400" lvl="0" indent="0" algn="l" rtl="0">
              <a:spcBef>
                <a:spcPts val="0"/>
              </a:spcBef>
              <a:spcAft>
                <a:spcPts val="0"/>
              </a:spcAft>
              <a:buClr>
                <a:schemeClr val="dk1"/>
              </a:buClr>
              <a:buSzPts val="1200"/>
              <a:buNone/>
            </a:pPr>
            <a:endParaRPr lang="en-US" sz="1400" b="1"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Room Information:</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Reserved: </a:t>
            </a:r>
            <a:r>
              <a:rPr lang="en-US" sz="1400" dirty="0">
                <a:solidFill>
                  <a:schemeClr val="hlink"/>
                </a:solidFill>
                <a:uFill>
                  <a:noFill/>
                </a:uFill>
              </a:rPr>
              <a:t>Code for the room type that was reserved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Assigned: </a:t>
            </a:r>
            <a:r>
              <a:rPr lang="en-US" sz="1400" dirty="0">
                <a:solidFill>
                  <a:schemeClr val="hlink"/>
                </a:solidFill>
                <a:uFill>
                  <a:noFill/>
                </a:uFill>
              </a:rPr>
              <a:t>Code for the room type that was assigned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Changes to Booking: </a:t>
            </a:r>
            <a:r>
              <a:rPr lang="en-US" sz="1400" dirty="0">
                <a:solidFill>
                  <a:schemeClr val="hlink"/>
                </a:solidFill>
                <a:uFill>
                  <a:noFill/>
                </a:uFill>
              </a:rPr>
              <a:t>Total number of modifications made to the reservation.</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2313549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Financials &amp; Extras: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Average Daily Rate (ADR): </a:t>
            </a:r>
            <a:r>
              <a:rPr lang="en-US" sz="1400" dirty="0">
                <a:solidFill>
                  <a:schemeClr val="hlink"/>
                </a:solidFill>
                <a:uFill>
                  <a:noFill/>
                </a:uFill>
              </a:rPr>
              <a:t>Calculated price per day</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Deposit Type: </a:t>
            </a:r>
            <a:r>
              <a:rPr lang="en-US" sz="1400" dirty="0">
                <a:solidFill>
                  <a:schemeClr val="hlink"/>
                </a:solidFill>
                <a:uFill>
                  <a:noFill/>
                </a:uFill>
              </a:rPr>
              <a:t>Type of deposit made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Required Extras: </a:t>
            </a:r>
            <a:r>
              <a:rPr lang="en-US" sz="1400" dirty="0">
                <a:solidFill>
                  <a:schemeClr val="hlink"/>
                </a:solidFill>
                <a:uFill>
                  <a:noFill/>
                </a:uFill>
              </a:rPr>
              <a:t>Number of car parking spaces, specific requests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Booking Channels:</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Market Segment: </a:t>
            </a:r>
            <a:r>
              <a:rPr lang="en-US" sz="1400" dirty="0">
                <a:solidFill>
                  <a:schemeClr val="hlink"/>
                </a:solidFill>
                <a:uFill>
                  <a:noFill/>
                </a:uFill>
              </a:rPr>
              <a:t>Classification based on booking trends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Distribution Channel: </a:t>
            </a:r>
            <a:r>
              <a:rPr lang="en-US" sz="1400" dirty="0">
                <a:solidFill>
                  <a:schemeClr val="hlink"/>
                </a:solidFill>
                <a:uFill>
                  <a:noFill/>
                </a:uFill>
              </a:rPr>
              <a:t>Method of distributing bookings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Agent/Company ID: </a:t>
            </a:r>
            <a:r>
              <a:rPr lang="en-US" sz="1400" dirty="0">
                <a:solidFill>
                  <a:schemeClr val="hlink"/>
                </a:solidFill>
                <a:uFill>
                  <a:noFill/>
                </a:uFill>
              </a:rPr>
              <a:t>Unique identifier for booking agents or companies</a:t>
            </a:r>
            <a:r>
              <a:rPr lang="en-US" sz="1400" b="1" dirty="0">
                <a:solidFill>
                  <a:schemeClr val="hlink"/>
                </a:solidFill>
                <a:uFill>
                  <a:noFill/>
                </a:uFill>
              </a:rPr>
              <a:t>.</a:t>
            </a: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350830467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Reservation Status: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Days in Waiting List: </a:t>
            </a:r>
            <a:r>
              <a:rPr lang="en-US" sz="1400" dirty="0">
                <a:solidFill>
                  <a:schemeClr val="hlink"/>
                </a:solidFill>
                <a:uFill>
                  <a:noFill/>
                </a:uFill>
              </a:rPr>
              <a:t>Duration on the waiting list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Current Reservation Status: </a:t>
            </a:r>
            <a:r>
              <a:rPr lang="en-US" sz="1400" dirty="0">
                <a:solidFill>
                  <a:schemeClr val="hlink"/>
                </a:solidFill>
                <a:uFill>
                  <a:noFill/>
                </a:uFill>
              </a:rPr>
              <a:t>Present booking status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Last Update of Reservation Status: </a:t>
            </a:r>
            <a:r>
              <a:rPr lang="en-US" sz="1400" dirty="0">
                <a:solidFill>
                  <a:schemeClr val="hlink"/>
                </a:solidFill>
                <a:uFill>
                  <a:noFill/>
                </a:uFill>
              </a:rPr>
              <a:t>Date of the most recent status change</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8497794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1" name="Google Shape;231;p36"/>
          <p:cNvSpPr txBox="1">
            <a:spLocks noGrp="1"/>
          </p:cNvSpPr>
          <p:nvPr>
            <p:ph type="ctrTitle" idx="2"/>
          </p:nvPr>
        </p:nvSpPr>
        <p:spPr>
          <a:xfrm>
            <a:off x="468351" y="2116800"/>
            <a:ext cx="823703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PROBLEM STATEMENT</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1429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PROBLEM</a:t>
            </a:r>
            <a:r>
              <a:rPr lang="en" sz="4000" dirty="0"/>
              <a:t> </a:t>
            </a:r>
            <a:br>
              <a:rPr lang="en" sz="4000" dirty="0"/>
            </a:br>
            <a:r>
              <a:rPr lang="en" sz="4000" dirty="0">
                <a:solidFill>
                  <a:schemeClr val="dk2"/>
                </a:solidFill>
              </a:rPr>
              <a:t>STATEMENT</a:t>
            </a:r>
            <a:endParaRPr sz="4000" dirty="0">
              <a:solidFill>
                <a:schemeClr val="dk2"/>
              </a:solidFill>
            </a:endParaRPr>
          </a:p>
        </p:txBody>
      </p:sp>
      <p:sp>
        <p:nvSpPr>
          <p:cNvPr id="247" name="Google Shape;247;p38"/>
          <p:cNvSpPr txBox="1">
            <a:spLocks noGrp="1"/>
          </p:cNvSpPr>
          <p:nvPr>
            <p:ph type="subTitle" idx="1"/>
          </p:nvPr>
        </p:nvSpPr>
        <p:spPr>
          <a:xfrm>
            <a:off x="468351" y="2174464"/>
            <a:ext cx="8237033" cy="2131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consists of booking information for a city hotel and a resort hotel, including the booking date, number of adults, children, and babies, available parking spaces, booking agent, and other relevant information. This project examines and analyzes the data to determine important factors affecting bookings. </a:t>
            </a:r>
          </a:p>
          <a:p>
            <a:pPr marL="0" lvl="0" indent="0" algn="ctr" rtl="0">
              <a:spcBef>
                <a:spcPts val="0"/>
              </a:spcBef>
              <a:spcAft>
                <a:spcPts val="0"/>
              </a:spcAft>
              <a:buNone/>
            </a:pPr>
            <a:r>
              <a:rPr lang="en-US" b="1" dirty="0"/>
              <a:t>What is your objective for the business? </a:t>
            </a:r>
          </a:p>
          <a:p>
            <a:pPr marL="0" lvl="0" indent="0" algn="ctr" rtl="0">
              <a:spcBef>
                <a:spcPts val="0"/>
              </a:spcBef>
              <a:spcAft>
                <a:spcPts val="0"/>
              </a:spcAft>
              <a:buNone/>
            </a:pPr>
            <a:r>
              <a:rPr lang="en-US" dirty="0"/>
              <a:t>We will analyze and visually represent the booking data for both the City Hotel and Resort Hotel to better understand the different factors that influence the bookings and the Average Daily Rate (ADR).</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052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5"/>
          <p:cNvSpPr txBox="1">
            <a:spLocks noGrp="1"/>
          </p:cNvSpPr>
          <p:nvPr>
            <p:ph type="title"/>
          </p:nvPr>
        </p:nvSpPr>
        <p:spPr>
          <a:xfrm>
            <a:off x="2037508" y="1514489"/>
            <a:ext cx="1393997" cy="6935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Project Summary</a:t>
            </a:r>
            <a:endParaRPr sz="1600" dirty="0"/>
          </a:p>
        </p:txBody>
      </p:sp>
      <p:sp>
        <p:nvSpPr>
          <p:cNvPr id="210" name="Google Shape;210;p35"/>
          <p:cNvSpPr txBox="1">
            <a:spLocks noGrp="1"/>
          </p:cNvSpPr>
          <p:nvPr>
            <p:ph type="title" idx="2"/>
          </p:nvPr>
        </p:nvSpPr>
        <p:spPr>
          <a:xfrm>
            <a:off x="1094458" y="1644593"/>
            <a:ext cx="943050" cy="564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dk2"/>
                </a:solidFill>
              </a:rPr>
              <a:t>01</a:t>
            </a:r>
            <a:endParaRPr sz="4000" dirty="0">
              <a:solidFill>
                <a:schemeClr val="dk2"/>
              </a:solidFill>
            </a:endParaRPr>
          </a:p>
        </p:txBody>
      </p:sp>
      <p:sp>
        <p:nvSpPr>
          <p:cNvPr id="211" name="Google Shape;211;p35"/>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TABLE OF</a:t>
            </a:r>
            <a:r>
              <a:rPr lang="en" sz="4000" dirty="0"/>
              <a:t> </a:t>
            </a:r>
            <a:br>
              <a:rPr lang="en" sz="4000" dirty="0"/>
            </a:br>
            <a:r>
              <a:rPr lang="en" sz="4000" dirty="0">
                <a:solidFill>
                  <a:schemeClr val="dk2"/>
                </a:solidFill>
              </a:rPr>
              <a:t>CONTENTS</a:t>
            </a:r>
            <a:endParaRPr dirty="0">
              <a:solidFill>
                <a:schemeClr val="dk2"/>
              </a:solidFill>
            </a:endParaRPr>
          </a:p>
        </p:txBody>
      </p:sp>
      <p:sp>
        <p:nvSpPr>
          <p:cNvPr id="2" name="Google Shape;210;p35">
            <a:extLst>
              <a:ext uri="{FF2B5EF4-FFF2-40B4-BE49-F238E27FC236}">
                <a16:creationId xmlns:a16="http://schemas.microsoft.com/office/drawing/2014/main" id="{CB6B6583-7C2E-8E6E-C13D-027CEA82720B}"/>
              </a:ext>
            </a:extLst>
          </p:cNvPr>
          <p:cNvSpPr txBox="1">
            <a:spLocks/>
          </p:cNvSpPr>
          <p:nvPr/>
        </p:nvSpPr>
        <p:spPr>
          <a:xfrm>
            <a:off x="1094458"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02</a:t>
            </a:r>
          </a:p>
        </p:txBody>
      </p:sp>
      <p:sp>
        <p:nvSpPr>
          <p:cNvPr id="23" name="Google Shape;209;p35">
            <a:extLst>
              <a:ext uri="{FF2B5EF4-FFF2-40B4-BE49-F238E27FC236}">
                <a16:creationId xmlns:a16="http://schemas.microsoft.com/office/drawing/2014/main" id="{49A1F492-30EF-7ED6-79A2-3FD5238702F9}"/>
              </a:ext>
            </a:extLst>
          </p:cNvPr>
          <p:cNvSpPr txBox="1">
            <a:spLocks/>
          </p:cNvSpPr>
          <p:nvPr/>
        </p:nvSpPr>
        <p:spPr>
          <a:xfrm>
            <a:off x="2056740"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Analysing Data</a:t>
            </a:r>
            <a:endParaRPr lang="en-CA" sz="1600" dirty="0"/>
          </a:p>
        </p:txBody>
      </p:sp>
      <p:sp>
        <p:nvSpPr>
          <p:cNvPr id="24" name="Google Shape;210;p35">
            <a:extLst>
              <a:ext uri="{FF2B5EF4-FFF2-40B4-BE49-F238E27FC236}">
                <a16:creationId xmlns:a16="http://schemas.microsoft.com/office/drawing/2014/main" id="{67775C79-B930-9EAF-B8DC-B6F25C1AA47C}"/>
              </a:ext>
            </a:extLst>
          </p:cNvPr>
          <p:cNvSpPr txBox="1">
            <a:spLocks/>
          </p:cNvSpPr>
          <p:nvPr/>
        </p:nvSpPr>
        <p:spPr>
          <a:xfrm>
            <a:off x="1075226" y="3031729"/>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03</a:t>
            </a:r>
          </a:p>
        </p:txBody>
      </p:sp>
      <p:sp>
        <p:nvSpPr>
          <p:cNvPr id="25" name="Google Shape;209;p35">
            <a:extLst>
              <a:ext uri="{FF2B5EF4-FFF2-40B4-BE49-F238E27FC236}">
                <a16:creationId xmlns:a16="http://schemas.microsoft.com/office/drawing/2014/main" id="{FAB01A3F-56F7-BA41-DC78-6FD0CDB66795}"/>
              </a:ext>
            </a:extLst>
          </p:cNvPr>
          <p:cNvSpPr txBox="1">
            <a:spLocks/>
          </p:cNvSpPr>
          <p:nvPr/>
        </p:nvSpPr>
        <p:spPr>
          <a:xfrm>
            <a:off x="2037508" y="2900464"/>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Expected Outcomes</a:t>
            </a:r>
            <a:endParaRPr lang="en-CA" sz="1600" dirty="0"/>
          </a:p>
        </p:txBody>
      </p:sp>
      <p:sp>
        <p:nvSpPr>
          <p:cNvPr id="26" name="Google Shape;210;p35">
            <a:extLst>
              <a:ext uri="{FF2B5EF4-FFF2-40B4-BE49-F238E27FC236}">
                <a16:creationId xmlns:a16="http://schemas.microsoft.com/office/drawing/2014/main" id="{4859BECD-228F-D1C3-A0E6-8D64738953A6}"/>
              </a:ext>
            </a:extLst>
          </p:cNvPr>
          <p:cNvSpPr txBox="1">
            <a:spLocks/>
          </p:cNvSpPr>
          <p:nvPr/>
        </p:nvSpPr>
        <p:spPr>
          <a:xfrm>
            <a:off x="1075226"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04</a:t>
            </a:r>
          </a:p>
        </p:txBody>
      </p:sp>
      <p:sp>
        <p:nvSpPr>
          <p:cNvPr id="27" name="Google Shape;209;p35">
            <a:extLst>
              <a:ext uri="{FF2B5EF4-FFF2-40B4-BE49-F238E27FC236}">
                <a16:creationId xmlns:a16="http://schemas.microsoft.com/office/drawing/2014/main" id="{58E7293B-F848-8C18-E12E-EA103CBF6D6A}"/>
              </a:ext>
            </a:extLst>
          </p:cNvPr>
          <p:cNvSpPr txBox="1">
            <a:spLocks/>
          </p:cNvSpPr>
          <p:nvPr/>
        </p:nvSpPr>
        <p:spPr>
          <a:xfrm>
            <a:off x="2037508"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About Data</a:t>
            </a:r>
            <a:endParaRPr lang="en-CA" sz="1600" dirty="0"/>
          </a:p>
        </p:txBody>
      </p:sp>
      <p:sp>
        <p:nvSpPr>
          <p:cNvPr id="30" name="Google Shape;210;p35">
            <a:extLst>
              <a:ext uri="{FF2B5EF4-FFF2-40B4-BE49-F238E27FC236}">
                <a16:creationId xmlns:a16="http://schemas.microsoft.com/office/drawing/2014/main" id="{21342B13-99CA-6CDA-BBBE-090C0CC7EDB4}"/>
              </a:ext>
            </a:extLst>
          </p:cNvPr>
          <p:cNvSpPr txBox="1">
            <a:spLocks/>
          </p:cNvSpPr>
          <p:nvPr/>
        </p:nvSpPr>
        <p:spPr>
          <a:xfrm>
            <a:off x="4904494" y="1645754"/>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05</a:t>
            </a:r>
          </a:p>
        </p:txBody>
      </p:sp>
      <p:sp>
        <p:nvSpPr>
          <p:cNvPr id="31" name="Google Shape;209;p35">
            <a:extLst>
              <a:ext uri="{FF2B5EF4-FFF2-40B4-BE49-F238E27FC236}">
                <a16:creationId xmlns:a16="http://schemas.microsoft.com/office/drawing/2014/main" id="{229BDF9A-CCC7-F813-7EEA-91145FE28C42}"/>
              </a:ext>
            </a:extLst>
          </p:cNvPr>
          <p:cNvSpPr txBox="1">
            <a:spLocks/>
          </p:cNvSpPr>
          <p:nvPr/>
        </p:nvSpPr>
        <p:spPr>
          <a:xfrm>
            <a:off x="5866776" y="1514489"/>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Problem Statement</a:t>
            </a:r>
            <a:endParaRPr lang="en-CA" sz="1600" dirty="0"/>
          </a:p>
        </p:txBody>
      </p:sp>
      <p:sp>
        <p:nvSpPr>
          <p:cNvPr id="32" name="Google Shape;210;p35">
            <a:extLst>
              <a:ext uri="{FF2B5EF4-FFF2-40B4-BE49-F238E27FC236}">
                <a16:creationId xmlns:a16="http://schemas.microsoft.com/office/drawing/2014/main" id="{3DBC9DD7-E948-2CB2-12DE-BF9CC3486ACA}"/>
              </a:ext>
            </a:extLst>
          </p:cNvPr>
          <p:cNvSpPr txBox="1">
            <a:spLocks/>
          </p:cNvSpPr>
          <p:nvPr/>
        </p:nvSpPr>
        <p:spPr>
          <a:xfrm>
            <a:off x="4904494"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06</a:t>
            </a:r>
          </a:p>
        </p:txBody>
      </p:sp>
      <p:sp>
        <p:nvSpPr>
          <p:cNvPr id="33" name="Google Shape;209;p35">
            <a:extLst>
              <a:ext uri="{FF2B5EF4-FFF2-40B4-BE49-F238E27FC236}">
                <a16:creationId xmlns:a16="http://schemas.microsoft.com/office/drawing/2014/main" id="{F8B3EEA2-02B1-3619-EE06-8A81175CFE09}"/>
              </a:ext>
            </a:extLst>
          </p:cNvPr>
          <p:cNvSpPr txBox="1">
            <a:spLocks/>
          </p:cNvSpPr>
          <p:nvPr/>
        </p:nvSpPr>
        <p:spPr>
          <a:xfrm>
            <a:off x="5866776"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Cleaning</a:t>
            </a:r>
          </a:p>
        </p:txBody>
      </p:sp>
      <p:sp>
        <p:nvSpPr>
          <p:cNvPr id="34" name="Google Shape;210;p35">
            <a:extLst>
              <a:ext uri="{FF2B5EF4-FFF2-40B4-BE49-F238E27FC236}">
                <a16:creationId xmlns:a16="http://schemas.microsoft.com/office/drawing/2014/main" id="{12C3CB32-00E6-72C1-E12A-204935DF694F}"/>
              </a:ext>
            </a:extLst>
          </p:cNvPr>
          <p:cNvSpPr txBox="1">
            <a:spLocks/>
          </p:cNvSpPr>
          <p:nvPr/>
        </p:nvSpPr>
        <p:spPr>
          <a:xfrm>
            <a:off x="4904494" y="3030568"/>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07</a:t>
            </a:r>
          </a:p>
        </p:txBody>
      </p:sp>
      <p:sp>
        <p:nvSpPr>
          <p:cNvPr id="35" name="Google Shape;209;p35">
            <a:extLst>
              <a:ext uri="{FF2B5EF4-FFF2-40B4-BE49-F238E27FC236}">
                <a16:creationId xmlns:a16="http://schemas.microsoft.com/office/drawing/2014/main" id="{A775FCAE-3488-5981-F2B7-DFBE1F8A0950}"/>
              </a:ext>
            </a:extLst>
          </p:cNvPr>
          <p:cNvSpPr txBox="1">
            <a:spLocks/>
          </p:cNvSpPr>
          <p:nvPr/>
        </p:nvSpPr>
        <p:spPr>
          <a:xfrm>
            <a:off x="5866776" y="2899303"/>
            <a:ext cx="2065458"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Visualization and Analysis</a:t>
            </a:r>
          </a:p>
        </p:txBody>
      </p:sp>
      <p:sp>
        <p:nvSpPr>
          <p:cNvPr id="36" name="Google Shape;210;p35">
            <a:extLst>
              <a:ext uri="{FF2B5EF4-FFF2-40B4-BE49-F238E27FC236}">
                <a16:creationId xmlns:a16="http://schemas.microsoft.com/office/drawing/2014/main" id="{A5C9B5CD-F170-1E52-B7AB-3F366DE3E9C2}"/>
              </a:ext>
            </a:extLst>
          </p:cNvPr>
          <p:cNvSpPr txBox="1">
            <a:spLocks/>
          </p:cNvSpPr>
          <p:nvPr/>
        </p:nvSpPr>
        <p:spPr>
          <a:xfrm>
            <a:off x="4904494"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08</a:t>
            </a:r>
          </a:p>
        </p:txBody>
      </p:sp>
      <p:sp>
        <p:nvSpPr>
          <p:cNvPr id="37" name="Google Shape;209;p35">
            <a:extLst>
              <a:ext uri="{FF2B5EF4-FFF2-40B4-BE49-F238E27FC236}">
                <a16:creationId xmlns:a16="http://schemas.microsoft.com/office/drawing/2014/main" id="{282E7B0D-BBEF-5BC4-FD08-D351F8AEE6C8}"/>
              </a:ext>
            </a:extLst>
          </p:cNvPr>
          <p:cNvSpPr txBox="1">
            <a:spLocks/>
          </p:cNvSpPr>
          <p:nvPr/>
        </p:nvSpPr>
        <p:spPr>
          <a:xfrm>
            <a:off x="5866776"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Conclusion</a:t>
            </a:r>
            <a:endParaRPr lang="en-CA" sz="160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CLEANING</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856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806499"/>
            <a:ext cx="8259336" cy="30299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edero"/>
                <a:ea typeface="Federo"/>
                <a:cs typeface="Federo"/>
                <a:sym typeface="Federo"/>
              </a:rPr>
              <a:t>During the Exploratory Data Analysis, various pre-processing steps were implemented to ensure data cleanliness.</a:t>
            </a:r>
            <a:endParaRPr lang="en-US" sz="8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There were a total of  1,19,390 rows and 32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errors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31,998 duplicate rows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[Day], [Month]</a:t>
            </a:r>
            <a:r>
              <a:rPr lang="en-US" sz="1400" dirty="0">
                <a:solidFill>
                  <a:schemeClr val="hlink"/>
                </a:solidFill>
                <a:uFill>
                  <a:noFill/>
                </a:uFill>
              </a:rPr>
              <a:t> and </a:t>
            </a:r>
            <a:r>
              <a:rPr lang="en-US" sz="1400" b="1" dirty="0">
                <a:solidFill>
                  <a:schemeClr val="hlink"/>
                </a:solidFill>
                <a:uFill>
                  <a:noFill/>
                </a:uFill>
              </a:rPr>
              <a:t>[Year]</a:t>
            </a:r>
            <a:r>
              <a:rPr lang="en-US" sz="1400" dirty="0">
                <a:solidFill>
                  <a:schemeClr val="hlink"/>
                </a:solidFill>
                <a:uFill>
                  <a:noFill/>
                </a:uFill>
              </a:rPr>
              <a:t> into a column called </a:t>
            </a:r>
            <a:r>
              <a:rPr lang="en-US" sz="1400" b="1" dirty="0">
                <a:solidFill>
                  <a:schemeClr val="hlink"/>
                </a:solidFill>
                <a:uFill>
                  <a:noFill/>
                </a:uFill>
              </a:rPr>
              <a:t>[</a:t>
            </a:r>
            <a:r>
              <a:rPr lang="en-US" sz="1400" b="1" dirty="0" err="1">
                <a:solidFill>
                  <a:schemeClr val="hlink"/>
                </a:solidFill>
                <a:uFill>
                  <a:noFill/>
                </a:uFill>
              </a:rPr>
              <a:t>Arrival_Date</a:t>
            </a:r>
            <a:r>
              <a:rPr lang="en-US" sz="1400" b="1" dirty="0">
                <a:solidFill>
                  <a:schemeClr val="hlink"/>
                </a:solidFill>
                <a:uFill>
                  <a:noFill/>
                </a:uFill>
              </a:rPr>
              <a:t>] </a:t>
            </a:r>
            <a:r>
              <a:rPr lang="en-US" sz="1400" dirty="0">
                <a:solidFill>
                  <a:schemeClr val="hlink"/>
                </a:solidFill>
                <a:uFill>
                  <a:noFill/>
                </a:uFill>
              </a:rPr>
              <a:t>and converted data type to </a:t>
            </a:r>
            <a:r>
              <a:rPr lang="en-US" sz="1400" b="1" dirty="0">
                <a:solidFill>
                  <a:schemeClr val="hlink"/>
                </a:solidFill>
                <a:uFill>
                  <a:noFill/>
                </a:uFill>
              </a:rPr>
              <a:t>Date</a:t>
            </a:r>
            <a:r>
              <a:rPr lang="en-US" sz="1400" dirty="0">
                <a:solidFill>
                  <a:schemeClr val="hlink"/>
                </a:solidFill>
                <a:uFill>
                  <a:noFill/>
                </a:uFill>
              </a:rPr>
              <a:t>. After creating the column, we dropped [Day],  [Month] and [Year]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t>
            </a:r>
            <a:r>
              <a:rPr lang="en-US" sz="1400" b="1" dirty="0" err="1">
                <a:solidFill>
                  <a:schemeClr val="hlink"/>
                </a:solidFill>
                <a:uFill>
                  <a:noFill/>
                </a:uFill>
              </a:rPr>
              <a:t>Stay_in_weekend_nights</a:t>
            </a:r>
            <a:r>
              <a:rPr lang="en-US" sz="1400" b="1" dirty="0">
                <a:solidFill>
                  <a:schemeClr val="hlink"/>
                </a:solidFill>
                <a:uFill>
                  <a:noFill/>
                </a:uFill>
              </a:rPr>
              <a:t>] </a:t>
            </a:r>
            <a:r>
              <a:rPr lang="en-US" sz="1400" dirty="0">
                <a:solidFill>
                  <a:schemeClr val="hlink"/>
                </a:solidFill>
                <a:uFill>
                  <a:noFill/>
                </a:uFill>
              </a:rPr>
              <a:t>and </a:t>
            </a:r>
            <a:r>
              <a:rPr lang="en-US" sz="1400" b="1" dirty="0">
                <a:solidFill>
                  <a:schemeClr val="hlink"/>
                </a:solidFill>
                <a:uFill>
                  <a:noFill/>
                </a:uFill>
              </a:rPr>
              <a:t>[</a:t>
            </a:r>
            <a:r>
              <a:rPr lang="en-US" sz="1400" b="1" dirty="0" err="1">
                <a:solidFill>
                  <a:schemeClr val="hlink"/>
                </a:solidFill>
                <a:uFill>
                  <a:noFill/>
                </a:uFill>
              </a:rPr>
              <a:t>Stay_in</a:t>
            </a:r>
            <a:r>
              <a:rPr lang="en-US" sz="1400" b="1" dirty="0">
                <a:solidFill>
                  <a:schemeClr val="hlink"/>
                </a:solidFill>
                <a:uFill>
                  <a:noFill/>
                </a:uFill>
              </a:rPr>
              <a:t> _</a:t>
            </a:r>
            <a:r>
              <a:rPr lang="en-US" sz="1400" b="1" dirty="0" err="1">
                <a:solidFill>
                  <a:schemeClr val="hlink"/>
                </a:solidFill>
                <a:uFill>
                  <a:noFill/>
                </a:uFill>
              </a:rPr>
              <a:t>week_nights</a:t>
            </a:r>
            <a:r>
              <a:rPr lang="en-US" sz="1400" b="1" dirty="0">
                <a:solidFill>
                  <a:schemeClr val="hlink"/>
                </a:solidFill>
                <a:uFill>
                  <a:noFill/>
                </a:uFill>
              </a:rPr>
              <a:t>]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Total_Number_Days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[adults]</a:t>
            </a:r>
            <a:r>
              <a:rPr lang="en-US" sz="1400" dirty="0">
                <a:solidFill>
                  <a:schemeClr val="hlink"/>
                </a:solidFill>
                <a:uFill>
                  <a:noFill/>
                </a:uFill>
              </a:rPr>
              <a:t>,</a:t>
            </a:r>
            <a:r>
              <a:rPr lang="en-US" sz="1400" b="1" dirty="0">
                <a:solidFill>
                  <a:schemeClr val="hlink"/>
                </a:solidFill>
                <a:uFill>
                  <a:noFill/>
                </a:uFill>
              </a:rPr>
              <a:t> [children]</a:t>
            </a:r>
            <a:r>
              <a:rPr lang="en-US" sz="1400" dirty="0">
                <a:solidFill>
                  <a:schemeClr val="hlink"/>
                </a:solidFill>
                <a:uFill>
                  <a:noFill/>
                </a:uFill>
              </a:rPr>
              <a:t> and</a:t>
            </a:r>
            <a:r>
              <a:rPr lang="en-US" sz="1400" b="1" dirty="0">
                <a:solidFill>
                  <a:schemeClr val="hlink"/>
                </a:solidFill>
                <a:uFill>
                  <a:noFill/>
                </a:uFill>
              </a:rPr>
              <a:t>[babies]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Total_Guests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Replaced NULL/missing values in the </a:t>
            </a:r>
            <a:r>
              <a:rPr lang="en-US" sz="1400" b="1" dirty="0">
                <a:solidFill>
                  <a:schemeClr val="hlink"/>
                </a:solidFill>
                <a:uFill>
                  <a:noFill/>
                </a:uFill>
              </a:rPr>
              <a:t>[Agent]</a:t>
            </a:r>
            <a:r>
              <a:rPr lang="en-US" sz="1400" dirty="0">
                <a:solidFill>
                  <a:schemeClr val="hlink"/>
                </a:solidFill>
                <a:uFill>
                  <a:noFill/>
                </a:uFill>
              </a:rPr>
              <a:t>, </a:t>
            </a:r>
            <a:r>
              <a:rPr lang="en-US" sz="1400" b="1" dirty="0">
                <a:solidFill>
                  <a:schemeClr val="hlink"/>
                </a:solidFill>
                <a:uFill>
                  <a:noFill/>
                </a:uFill>
              </a:rPr>
              <a:t>[Country]</a:t>
            </a:r>
            <a:r>
              <a:rPr lang="en-US" sz="1400" dirty="0">
                <a:solidFill>
                  <a:schemeClr val="hlink"/>
                </a:solidFill>
                <a:uFill>
                  <a:noFill/>
                </a:uFill>
              </a:rPr>
              <a:t> and </a:t>
            </a:r>
            <a:r>
              <a:rPr lang="en-US" sz="1400" b="1" dirty="0">
                <a:solidFill>
                  <a:schemeClr val="hlink"/>
                </a:solidFill>
                <a:uFill>
                  <a:noFill/>
                </a:uFill>
              </a:rPr>
              <a:t>[Children]</a:t>
            </a:r>
            <a:r>
              <a:rPr lang="en-US" sz="1400" dirty="0">
                <a:solidFill>
                  <a:schemeClr val="hlink"/>
                </a:solidFill>
                <a:uFill>
                  <a:noFill/>
                </a:uFill>
              </a:rPr>
              <a:t> columns with </a:t>
            </a:r>
            <a:r>
              <a:rPr lang="en-US" sz="1400" b="1" dirty="0">
                <a:solidFill>
                  <a:schemeClr val="hlink"/>
                </a:solidFill>
                <a:uFill>
                  <a:noFill/>
                </a:uFill>
              </a:rPr>
              <a:t>Other</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a:t>
            </a:r>
            <a:r>
              <a:rPr lang="en-US" sz="1400" b="1" dirty="0">
                <a:solidFill>
                  <a:schemeClr val="hlink"/>
                </a:solidFill>
                <a:uFill>
                  <a:noFill/>
                </a:uFill>
              </a:rPr>
              <a:t>[Company]</a:t>
            </a:r>
            <a:r>
              <a:rPr lang="en-US" sz="1400" dirty="0">
                <a:solidFill>
                  <a:schemeClr val="hlink"/>
                </a:solidFill>
                <a:uFill>
                  <a:noFill/>
                </a:uFill>
              </a:rPr>
              <a:t> column as most in the column were </a:t>
            </a:r>
            <a:r>
              <a:rPr lang="en-US" sz="1400" b="1" dirty="0">
                <a:solidFill>
                  <a:schemeClr val="hlink"/>
                </a:solidFill>
                <a:uFill>
                  <a:noFill/>
                </a:uFill>
              </a:rPr>
              <a:t>NULL</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 the [</a:t>
            </a:r>
            <a:r>
              <a:rPr lang="en-US" sz="1400" b="1" dirty="0" err="1">
                <a:solidFill>
                  <a:schemeClr val="hlink"/>
                </a:solidFill>
                <a:uFill>
                  <a:noFill/>
                </a:uFill>
              </a:rPr>
              <a:t>Days_in_waiting_list</a:t>
            </a:r>
            <a:r>
              <a:rPr lang="en-US" sz="1400" b="1" dirty="0">
                <a:solidFill>
                  <a:schemeClr val="hlink"/>
                </a:solidFill>
                <a:uFill>
                  <a:noFill/>
                </a:uFill>
              </a:rPr>
              <a:t>] </a:t>
            </a:r>
            <a:r>
              <a:rPr lang="en-US" sz="1400" dirty="0">
                <a:solidFill>
                  <a:schemeClr val="hlink"/>
                </a:solidFill>
                <a:uFill>
                  <a:noFill/>
                </a:uFill>
              </a:rPr>
              <a:t>column, as most values were </a:t>
            </a:r>
            <a:r>
              <a:rPr lang="en-US" sz="1400" b="1" dirty="0">
                <a:solidFill>
                  <a:schemeClr val="hlink"/>
                </a:solidFill>
                <a:uFill>
                  <a:noFill/>
                </a:uFill>
              </a:rPr>
              <a:t>NULL</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Replaced </a:t>
            </a:r>
            <a:r>
              <a:rPr lang="en-US" sz="1400" b="1" dirty="0">
                <a:solidFill>
                  <a:schemeClr val="hlink"/>
                </a:solidFill>
                <a:uFill>
                  <a:noFill/>
                </a:uFill>
              </a:rPr>
              <a:t>Undefined</a:t>
            </a:r>
            <a:r>
              <a:rPr lang="en-US" sz="1400" dirty="0">
                <a:solidFill>
                  <a:schemeClr val="hlink"/>
                </a:solidFill>
                <a:uFill>
                  <a:noFill/>
                </a:uFill>
              </a:rPr>
              <a:t> values in the [</a:t>
            </a:r>
            <a:r>
              <a:rPr lang="en-US" sz="1400" b="1" dirty="0">
                <a:solidFill>
                  <a:schemeClr val="hlink"/>
                </a:solidFill>
                <a:uFill>
                  <a:noFill/>
                </a:uFill>
              </a:rPr>
              <a:t>Meals] </a:t>
            </a:r>
            <a:r>
              <a:rPr lang="en-US" sz="1400" dirty="0">
                <a:solidFill>
                  <a:schemeClr val="hlink"/>
                </a:solidFill>
                <a:uFill>
                  <a:noFill/>
                </a:uFill>
              </a:rPr>
              <a:t>column with </a:t>
            </a:r>
            <a:r>
              <a:rPr lang="en-US" sz="1400" b="1" dirty="0">
                <a:solidFill>
                  <a:schemeClr val="hlink"/>
                </a:solidFill>
                <a:uFill>
                  <a:noFill/>
                </a:uFill>
              </a:rPr>
              <a:t>Others</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Added a calculated column called </a:t>
            </a:r>
            <a:r>
              <a:rPr lang="en-US" sz="1400" b="1" dirty="0">
                <a:solidFill>
                  <a:schemeClr val="hlink"/>
                </a:solidFill>
                <a:uFill>
                  <a:noFill/>
                </a:uFill>
              </a:rPr>
              <a:t>[Week of Day],</a:t>
            </a:r>
            <a:r>
              <a:rPr lang="en-US" sz="1400" dirty="0">
                <a:solidFill>
                  <a:schemeClr val="hlink"/>
                </a:solidFill>
                <a:uFill>
                  <a:noFill/>
                </a:uFill>
              </a:rPr>
              <a:t> which stores the day of the week in words rather than numbers.</a:t>
            </a:r>
          </a:p>
          <a:p>
            <a:pPr lvl="0" indent="-304800">
              <a:buClr>
                <a:schemeClr val="dk1"/>
              </a:buClr>
              <a:buSzPts val="1200"/>
              <a:buFont typeface="Crimson Pro"/>
              <a:buChar char="●"/>
            </a:pPr>
            <a:r>
              <a:rPr lang="en-US" sz="1400" dirty="0">
                <a:solidFill>
                  <a:schemeClr val="hlink"/>
                </a:solidFill>
                <a:uFill>
                  <a:noFill/>
                </a:uFill>
              </a:rPr>
              <a:t>Added index column called Booking ID.</a:t>
            </a:r>
          </a:p>
          <a:p>
            <a:pPr marL="457200" lvl="0" indent="-304800" algn="l" rtl="0">
              <a:spcBef>
                <a:spcPts val="0"/>
              </a:spcBef>
              <a:spcAft>
                <a:spcPts val="0"/>
              </a:spcAft>
              <a:buClr>
                <a:schemeClr val="dk1"/>
              </a:buClr>
              <a:buSzPts val="1200"/>
              <a:buFont typeface="Crimson Pro"/>
              <a:buChar char="●"/>
            </a:pPr>
            <a:endParaRPr lang="en-US" sz="1400"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a:t>
            </a:r>
            <a:br>
              <a:rPr lang="en" sz="3600" dirty="0"/>
            </a:br>
            <a:r>
              <a:rPr lang="en" sz="3600" dirty="0">
                <a:solidFill>
                  <a:schemeClr val="dk2"/>
                </a:solidFill>
              </a:rPr>
              <a:t>CLEANING</a:t>
            </a:r>
            <a:endParaRPr sz="6000" dirty="0"/>
          </a:p>
        </p:txBody>
      </p:sp>
    </p:spTree>
    <p:extLst>
      <p:ext uri="{BB962C8B-B14F-4D97-AF65-F5344CB8AC3E}">
        <p14:creationId xmlns:p14="http://schemas.microsoft.com/office/powerpoint/2010/main" val="197698213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VISUALIZATION &amp; ANALYSIS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0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a:t>
            </a:r>
            <a:r>
              <a:rPr lang="en-US" sz="1400" b="1" dirty="0">
                <a:solidFill>
                  <a:schemeClr val="hlink"/>
                </a:solidFill>
                <a:uFill>
                  <a:noFill/>
                </a:uFill>
              </a:rPr>
              <a:t>61.13%</a:t>
            </a:r>
            <a:r>
              <a:rPr lang="en-US" sz="1400" dirty="0">
                <a:solidFill>
                  <a:schemeClr val="hlink"/>
                </a:solidFill>
                <a:uFill>
                  <a:noFill/>
                </a:uFill>
              </a:rPr>
              <a:t> of people prefer the City Hotel and </a:t>
            </a:r>
            <a:r>
              <a:rPr lang="en-US" sz="1400" b="1" dirty="0">
                <a:solidFill>
                  <a:schemeClr val="hlink"/>
                </a:solidFill>
                <a:uFill>
                  <a:noFill/>
                </a:uFill>
              </a:rPr>
              <a:t>38.87%</a:t>
            </a:r>
            <a:r>
              <a:rPr lang="en-US" sz="1400" dirty="0">
                <a:solidFill>
                  <a:schemeClr val="hlink"/>
                </a:solidFill>
                <a:uFill>
                  <a:noFill/>
                </a:uFill>
              </a:rPr>
              <a:t> of people prefer the Resort Hotel.</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understand that city hotel provides services which attract more guests.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Resort hotels can use these observations to find solutions to attract more guests by finding out the services provided by the city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a:t>
            </a:r>
            <a:br>
              <a:rPr lang="en" sz="3200" dirty="0"/>
            </a:br>
            <a:r>
              <a:rPr lang="en" sz="3200" dirty="0">
                <a:solidFill>
                  <a:schemeClr val="dk2"/>
                </a:solidFill>
              </a:rPr>
              <a:t>HOTEL TO STAY </a:t>
            </a:r>
            <a:endParaRPr sz="5400" dirty="0"/>
          </a:p>
        </p:txBody>
      </p:sp>
      <p:pic>
        <p:nvPicPr>
          <p:cNvPr id="7" name="Picture 6">
            <a:extLst>
              <a:ext uri="{FF2B5EF4-FFF2-40B4-BE49-F238E27FC236}">
                <a16:creationId xmlns:a16="http://schemas.microsoft.com/office/drawing/2014/main" id="{C3BDDD25-C078-7B1B-B25F-E20EEDBBF299}"/>
              </a:ext>
            </a:extLst>
          </p:cNvPr>
          <p:cNvPicPr>
            <a:picLocks noChangeAspect="1"/>
          </p:cNvPicPr>
          <p:nvPr/>
        </p:nvPicPr>
        <p:blipFill>
          <a:blip r:embed="rId3"/>
          <a:stretch>
            <a:fillRect/>
          </a:stretch>
        </p:blipFill>
        <p:spPr>
          <a:xfrm>
            <a:off x="4572000" y="1611840"/>
            <a:ext cx="4405298" cy="2601144"/>
          </a:xfrm>
          <a:prstGeom prst="rect">
            <a:avLst/>
          </a:prstGeom>
        </p:spPr>
      </p:pic>
    </p:spTree>
    <p:extLst>
      <p:ext uri="{BB962C8B-B14F-4D97-AF65-F5344CB8AC3E}">
        <p14:creationId xmlns:p14="http://schemas.microsoft.com/office/powerpoint/2010/main" val="14287977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City Hotel has faced </a:t>
            </a:r>
            <a:r>
              <a:rPr lang="en-US" sz="1400" b="1" dirty="0">
                <a:solidFill>
                  <a:schemeClr val="hlink"/>
                </a:solidFill>
                <a:uFill>
                  <a:noFill/>
                </a:uFill>
              </a:rPr>
              <a:t>66.8% </a:t>
            </a:r>
            <a:r>
              <a:rPr lang="en-US" sz="1400" dirty="0">
                <a:solidFill>
                  <a:schemeClr val="hlink"/>
                </a:solidFill>
                <a:uFill>
                  <a:noFill/>
                </a:uFill>
              </a:rPr>
              <a:t>cancellations i.e. approx. </a:t>
            </a:r>
            <a:r>
              <a:rPr lang="en-US" sz="1400" b="1" dirty="0">
                <a:solidFill>
                  <a:schemeClr val="hlink"/>
                </a:solidFill>
                <a:uFill>
                  <a:noFill/>
                </a:uFill>
              </a:rPr>
              <a:t>16K</a:t>
            </a:r>
            <a:r>
              <a:rPr lang="en-US" sz="1400" dirty="0">
                <a:solidFill>
                  <a:schemeClr val="hlink"/>
                </a:solidFill>
                <a:uFill>
                  <a:noFill/>
                </a:uFill>
              </a:rPr>
              <a:t> and Resort Hotel has faced </a:t>
            </a:r>
            <a:r>
              <a:rPr lang="en-US" sz="1400" b="1" dirty="0">
                <a:solidFill>
                  <a:schemeClr val="hlink"/>
                </a:solidFill>
                <a:uFill>
                  <a:noFill/>
                </a:uFill>
              </a:rPr>
              <a:t>33.2%</a:t>
            </a:r>
            <a:r>
              <a:rPr lang="en-US" sz="1400" dirty="0">
                <a:solidFill>
                  <a:schemeClr val="hlink"/>
                </a:solidFill>
                <a:uFill>
                  <a:noFill/>
                </a:uFill>
              </a:rPr>
              <a:t> </a:t>
            </a:r>
            <a:r>
              <a:rPr lang="en-US" sz="1400" b="1" dirty="0">
                <a:solidFill>
                  <a:schemeClr val="hlink"/>
                </a:solidFill>
                <a:uFill>
                  <a:noFill/>
                </a:uFill>
              </a:rPr>
              <a:t>% </a:t>
            </a:r>
            <a:r>
              <a:rPr lang="en-US" sz="1400" dirty="0">
                <a:solidFill>
                  <a:schemeClr val="hlink"/>
                </a:solidFill>
                <a:uFill>
                  <a:noFill/>
                </a:uFill>
              </a:rPr>
              <a:t>cancellations i.e. approx.  8K.</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though the city hotel has a higher number of bookings, it also has a higher number of cancellations.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CANCELATIONS</a:t>
            </a:r>
            <a:br>
              <a:rPr lang="en" sz="3200" dirty="0"/>
            </a:br>
            <a:r>
              <a:rPr lang="en" sz="3200" dirty="0">
                <a:solidFill>
                  <a:schemeClr val="dk2"/>
                </a:solidFill>
              </a:rPr>
              <a:t>BY HOTEL </a:t>
            </a:r>
            <a:endParaRPr sz="5400" dirty="0"/>
          </a:p>
        </p:txBody>
      </p:sp>
      <p:pic>
        <p:nvPicPr>
          <p:cNvPr id="5" name="Picture 4">
            <a:extLst>
              <a:ext uri="{FF2B5EF4-FFF2-40B4-BE49-F238E27FC236}">
                <a16:creationId xmlns:a16="http://schemas.microsoft.com/office/drawing/2014/main" id="{3BE0A665-EA47-3249-6156-E1363D42DA99}"/>
              </a:ext>
            </a:extLst>
          </p:cNvPr>
          <p:cNvPicPr>
            <a:picLocks noChangeAspect="1"/>
          </p:cNvPicPr>
          <p:nvPr/>
        </p:nvPicPr>
        <p:blipFill>
          <a:blip r:embed="rId3"/>
          <a:stretch>
            <a:fillRect/>
          </a:stretch>
        </p:blipFill>
        <p:spPr>
          <a:xfrm>
            <a:off x="4608605" y="1532242"/>
            <a:ext cx="4368692" cy="2667066"/>
          </a:xfrm>
          <a:prstGeom prst="rect">
            <a:avLst/>
          </a:prstGeom>
        </p:spPr>
      </p:pic>
    </p:spTree>
    <p:extLst>
      <p:ext uri="{BB962C8B-B14F-4D97-AF65-F5344CB8AC3E}">
        <p14:creationId xmlns:p14="http://schemas.microsoft.com/office/powerpoint/2010/main" val="94499132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Line chart shows data between 2015-2017. Based on the line chart, we can say that most guests arrive during  </a:t>
            </a:r>
            <a:r>
              <a:rPr lang="en-US" sz="1400" b="1" dirty="0">
                <a:solidFill>
                  <a:schemeClr val="hlink"/>
                </a:solidFill>
                <a:uFill>
                  <a:noFill/>
                </a:uFill>
              </a:rPr>
              <a:t>July</a:t>
            </a:r>
            <a:r>
              <a:rPr lang="en-US" sz="1400" dirty="0">
                <a:solidFill>
                  <a:schemeClr val="hlink"/>
                </a:solidFill>
                <a:uFill>
                  <a:noFill/>
                </a:uFill>
              </a:rPr>
              <a:t> and </a:t>
            </a:r>
            <a:r>
              <a:rPr lang="en-US" sz="1400" b="1" dirty="0">
                <a:solidFill>
                  <a:schemeClr val="hlink"/>
                </a:solidFill>
                <a:uFill>
                  <a:noFill/>
                </a:uFill>
              </a:rPr>
              <a:t>August</a:t>
            </a:r>
            <a:r>
              <a:rPr lang="en-US" sz="1400" dirty="0">
                <a:solidFill>
                  <a:schemeClr val="hlink"/>
                </a:solidFill>
                <a:uFill>
                  <a:noFill/>
                </a:uFill>
              </a:rPr>
              <a:t> i.e. approx. </a:t>
            </a:r>
            <a:r>
              <a:rPr lang="en-US" sz="1400" b="1" dirty="0">
                <a:solidFill>
                  <a:schemeClr val="hlink"/>
                </a:solidFill>
                <a:uFill>
                  <a:noFill/>
                </a:uFill>
              </a:rPr>
              <a:t>10.3K, </a:t>
            </a:r>
            <a:r>
              <a:rPr lang="en-US" sz="1400" dirty="0">
                <a:solidFill>
                  <a:schemeClr val="hlink"/>
                </a:solidFill>
                <a:uFill>
                  <a:noFill/>
                </a:uFill>
              </a:rPr>
              <a:t>and the lowest numbers arrive in January, i.e. approx. </a:t>
            </a:r>
            <a:r>
              <a:rPr lang="en-US" sz="1400" b="1" dirty="0">
                <a:solidFill>
                  <a:schemeClr val="hlink"/>
                </a:solidFill>
                <a:uFill>
                  <a:noFill/>
                </a:uFill>
              </a:rPr>
              <a:t>5.4K</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hotels can offer promotional events and offers to guests during the months with fewer guests to encourage more people to visit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MONTH WITH THE MAXIMUM</a:t>
            </a:r>
            <a:br>
              <a:rPr lang="en-CA" sz="2400" dirty="0"/>
            </a:br>
            <a:r>
              <a:rPr lang="en" sz="3200" dirty="0">
                <a:solidFill>
                  <a:schemeClr val="dk2"/>
                </a:solidFill>
              </a:rPr>
              <a:t>NUMBER OF GUESTS</a:t>
            </a:r>
            <a:endParaRPr sz="5400" dirty="0"/>
          </a:p>
        </p:txBody>
      </p:sp>
      <p:pic>
        <p:nvPicPr>
          <p:cNvPr id="3" name="Picture 2">
            <a:extLst>
              <a:ext uri="{FF2B5EF4-FFF2-40B4-BE49-F238E27FC236}">
                <a16:creationId xmlns:a16="http://schemas.microsoft.com/office/drawing/2014/main" id="{2E8EA1AD-7788-1E52-8383-C5ECF4E2EC08}"/>
              </a:ext>
            </a:extLst>
          </p:cNvPr>
          <p:cNvPicPr>
            <a:picLocks noChangeAspect="1"/>
          </p:cNvPicPr>
          <p:nvPr/>
        </p:nvPicPr>
        <p:blipFill>
          <a:blip r:embed="rId3"/>
          <a:stretch>
            <a:fillRect/>
          </a:stretch>
        </p:blipFill>
        <p:spPr>
          <a:xfrm>
            <a:off x="1694985" y="1107688"/>
            <a:ext cx="5746595" cy="2519752"/>
          </a:xfrm>
          <a:prstGeom prst="rect">
            <a:avLst/>
          </a:prstGeom>
        </p:spPr>
      </p:pic>
    </p:spTree>
    <p:extLst>
      <p:ext uri="{BB962C8B-B14F-4D97-AF65-F5344CB8AC3E}">
        <p14:creationId xmlns:p14="http://schemas.microsoft.com/office/powerpoint/2010/main" val="131368974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we can say that City Hotel has </a:t>
            </a:r>
            <a:r>
              <a:rPr lang="en-US" sz="1400" b="1" dirty="0">
                <a:solidFill>
                  <a:schemeClr val="hlink"/>
                </a:solidFill>
                <a:uFill>
                  <a:noFill/>
                </a:uFill>
              </a:rPr>
              <a:t>66.8% </a:t>
            </a:r>
            <a:r>
              <a:rPr lang="en-US" sz="1400" dirty="0">
                <a:solidFill>
                  <a:schemeClr val="hlink"/>
                </a:solidFill>
                <a:uFill>
                  <a:noFill/>
                </a:uFill>
              </a:rPr>
              <a:t>advanced booking, i.e. before </a:t>
            </a:r>
            <a:r>
              <a:rPr lang="en-US" sz="1400" b="1" dirty="0">
                <a:solidFill>
                  <a:schemeClr val="hlink"/>
                </a:solidFill>
                <a:uFill>
                  <a:noFill/>
                </a:uFill>
              </a:rPr>
              <a:t>77.68 days</a:t>
            </a:r>
            <a:r>
              <a:rPr lang="en-US" sz="1400" dirty="0">
                <a:solidFill>
                  <a:schemeClr val="hlink"/>
                </a:solidFill>
                <a:uFill>
                  <a:noFill/>
                </a:uFill>
              </a:rPr>
              <a:t>, and Resort Hotel has </a:t>
            </a:r>
            <a:r>
              <a:rPr lang="en-US" sz="1400" b="1" dirty="0">
                <a:solidFill>
                  <a:schemeClr val="hlink"/>
                </a:solidFill>
                <a:uFill>
                  <a:noFill/>
                </a:uFill>
              </a:rPr>
              <a:t>33.2% % </a:t>
            </a:r>
            <a:r>
              <a:rPr lang="en-US" sz="1400" dirty="0">
                <a:solidFill>
                  <a:schemeClr val="hlink"/>
                </a:solidFill>
                <a:uFill>
                  <a:noFill/>
                </a:uFill>
              </a:rPr>
              <a:t>advanced booking, i.e. before </a:t>
            </a:r>
            <a:r>
              <a:rPr lang="en-US" sz="1400" b="1" dirty="0">
                <a:solidFill>
                  <a:schemeClr val="hlink"/>
                </a:solidFill>
                <a:uFill>
                  <a:noFill/>
                </a:uFill>
              </a:rPr>
              <a:t>83.37 days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guests prefer to advance book Resort hotels as compared to city hotels.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AVERAGE ADVANCED BOOKING</a:t>
            </a:r>
            <a:br>
              <a:rPr lang="en" sz="3200" dirty="0"/>
            </a:br>
            <a:r>
              <a:rPr lang="en" sz="3200" dirty="0">
                <a:solidFill>
                  <a:schemeClr val="dk2"/>
                </a:solidFill>
              </a:rPr>
              <a:t>BY HOTEL </a:t>
            </a:r>
            <a:endParaRPr sz="5400" dirty="0"/>
          </a:p>
        </p:txBody>
      </p:sp>
      <p:pic>
        <p:nvPicPr>
          <p:cNvPr id="6" name="Picture 5">
            <a:extLst>
              <a:ext uri="{FF2B5EF4-FFF2-40B4-BE49-F238E27FC236}">
                <a16:creationId xmlns:a16="http://schemas.microsoft.com/office/drawing/2014/main" id="{D98E2A62-EF1C-45D0-3A11-B0774F7B72E0}"/>
              </a:ext>
            </a:extLst>
          </p:cNvPr>
          <p:cNvPicPr>
            <a:picLocks noChangeAspect="1"/>
          </p:cNvPicPr>
          <p:nvPr/>
        </p:nvPicPr>
        <p:blipFill>
          <a:blip r:embed="rId3"/>
          <a:stretch>
            <a:fillRect/>
          </a:stretch>
        </p:blipFill>
        <p:spPr>
          <a:xfrm>
            <a:off x="4572000" y="1584280"/>
            <a:ext cx="4405297" cy="2333515"/>
          </a:xfrm>
          <a:prstGeom prst="rect">
            <a:avLst/>
          </a:prstGeom>
        </p:spPr>
      </p:pic>
    </p:spTree>
    <p:extLst>
      <p:ext uri="{BB962C8B-B14F-4D97-AF65-F5344CB8AC3E}">
        <p14:creationId xmlns:p14="http://schemas.microsoft.com/office/powerpoint/2010/main" val="26741338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Column chart shows weekly data by hotels. Based on the column chart, we can say that most guests arrive on </a:t>
            </a:r>
            <a:r>
              <a:rPr lang="en-US" sz="1400" b="1" dirty="0">
                <a:solidFill>
                  <a:schemeClr val="hlink"/>
                </a:solidFill>
                <a:uFill>
                  <a:noFill/>
                </a:uFill>
              </a:rPr>
              <a:t>Monday</a:t>
            </a:r>
            <a:r>
              <a:rPr lang="en-US" sz="1400" dirty="0">
                <a:solidFill>
                  <a:schemeClr val="hlink"/>
                </a:solidFill>
                <a:uFill>
                  <a:noFill/>
                </a:uFill>
              </a:rPr>
              <a:t> for City Hotels approx. </a:t>
            </a:r>
            <a:r>
              <a:rPr lang="en-US" sz="1400" b="1" dirty="0">
                <a:solidFill>
                  <a:schemeClr val="hlink"/>
                </a:solidFill>
                <a:uFill>
                  <a:noFill/>
                </a:uFill>
              </a:rPr>
              <a:t>8.7K</a:t>
            </a:r>
            <a:r>
              <a:rPr lang="en-US" sz="1400" dirty="0">
                <a:solidFill>
                  <a:schemeClr val="hlink"/>
                </a:solidFill>
                <a:uFill>
                  <a:noFill/>
                </a:uFill>
              </a:rPr>
              <a:t>, while for Resort Hotels, more guests arrive on Saturday approx. </a:t>
            </a:r>
            <a:r>
              <a:rPr lang="en-US" sz="1400" b="1" dirty="0">
                <a:solidFill>
                  <a:schemeClr val="hlink"/>
                </a:solidFill>
                <a:uFill>
                  <a:noFill/>
                </a:uFill>
              </a:rPr>
              <a:t>5.8K</a:t>
            </a:r>
            <a:r>
              <a:rPr lang="en-US" sz="1400" dirty="0">
                <a:solidFill>
                  <a:schemeClr val="hlink"/>
                </a:solidFill>
                <a:uFill>
                  <a:noFill/>
                </a:uFill>
              </a:rPr>
              <a:t>.</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WEEKLY NUMBER OF GUESTS</a:t>
            </a:r>
            <a:br>
              <a:rPr lang="en-CA" sz="2400" dirty="0"/>
            </a:br>
            <a:r>
              <a:rPr lang="en" sz="3200" dirty="0">
                <a:solidFill>
                  <a:schemeClr val="dk2"/>
                </a:solidFill>
              </a:rPr>
              <a:t>BY HOTELS</a:t>
            </a:r>
            <a:endParaRPr sz="5400" dirty="0"/>
          </a:p>
        </p:txBody>
      </p:sp>
      <p:pic>
        <p:nvPicPr>
          <p:cNvPr id="6" name="Picture 5">
            <a:extLst>
              <a:ext uri="{FF2B5EF4-FFF2-40B4-BE49-F238E27FC236}">
                <a16:creationId xmlns:a16="http://schemas.microsoft.com/office/drawing/2014/main" id="{4AD9AAEE-AF27-EBAD-B72E-BE2E8A18B5CE}"/>
              </a:ext>
            </a:extLst>
          </p:cNvPr>
          <p:cNvPicPr>
            <a:picLocks noChangeAspect="1"/>
          </p:cNvPicPr>
          <p:nvPr/>
        </p:nvPicPr>
        <p:blipFill>
          <a:blip r:embed="rId3"/>
          <a:stretch>
            <a:fillRect/>
          </a:stretch>
        </p:blipFill>
        <p:spPr>
          <a:xfrm>
            <a:off x="1620644" y="1094116"/>
            <a:ext cx="5991921" cy="2808811"/>
          </a:xfrm>
          <a:prstGeom prst="rect">
            <a:avLst/>
          </a:prstGeom>
        </p:spPr>
      </p:pic>
    </p:spTree>
    <p:extLst>
      <p:ext uri="{BB962C8B-B14F-4D97-AF65-F5344CB8AC3E}">
        <p14:creationId xmlns:p14="http://schemas.microsoft.com/office/powerpoint/2010/main" val="187722272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812788"/>
            <a:ext cx="8367697" cy="10236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Map shows from which country the maximum number of guests visit.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map, we can say that most guests visit from </a:t>
            </a:r>
            <a:r>
              <a:rPr lang="en-US" sz="1400" b="1" dirty="0">
                <a:solidFill>
                  <a:schemeClr val="hlink"/>
                </a:solidFill>
                <a:uFill>
                  <a:noFill/>
                </a:uFill>
              </a:rPr>
              <a:t>Portugal, the UK and France, i.e., </a:t>
            </a:r>
            <a:r>
              <a:rPr lang="en-US" sz="1400" dirty="0">
                <a:solidFill>
                  <a:schemeClr val="hlink"/>
                </a:solidFill>
                <a:uFill>
                  <a:noFill/>
                </a:uFill>
              </a:rPr>
              <a:t>approx. </a:t>
            </a:r>
            <a:r>
              <a:rPr lang="en-US" sz="1400" b="1" dirty="0">
                <a:solidFill>
                  <a:schemeClr val="hlink"/>
                </a:solidFill>
                <a:uFill>
                  <a:noFill/>
                </a:uFill>
              </a:rPr>
              <a:t>27.45K, 10K and 9K </a:t>
            </a:r>
            <a:r>
              <a:rPr lang="en-US" sz="1400" dirty="0">
                <a:solidFill>
                  <a:schemeClr val="hlink"/>
                </a:solidFill>
                <a:uFill>
                  <a:noFill/>
                </a:uFill>
              </a:rPr>
              <a:t>people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GUESTS FROM MOST</a:t>
            </a:r>
            <a:br>
              <a:rPr lang="en-CA" sz="2400" dirty="0"/>
            </a:br>
            <a:r>
              <a:rPr lang="en" sz="3200" dirty="0">
                <a:solidFill>
                  <a:schemeClr val="dk2"/>
                </a:solidFill>
              </a:rPr>
              <a:t>VISITED COUNTRIES</a:t>
            </a:r>
            <a:endParaRPr sz="5400" dirty="0"/>
          </a:p>
        </p:txBody>
      </p:sp>
      <p:pic>
        <p:nvPicPr>
          <p:cNvPr id="3" name="Picture 2">
            <a:extLst>
              <a:ext uri="{FF2B5EF4-FFF2-40B4-BE49-F238E27FC236}">
                <a16:creationId xmlns:a16="http://schemas.microsoft.com/office/drawing/2014/main" id="{120207F2-B296-2A03-7113-279B4C542A33}"/>
              </a:ext>
            </a:extLst>
          </p:cNvPr>
          <p:cNvPicPr>
            <a:picLocks noChangeAspect="1"/>
          </p:cNvPicPr>
          <p:nvPr/>
        </p:nvPicPr>
        <p:blipFill>
          <a:blip r:embed="rId3"/>
          <a:stretch>
            <a:fillRect/>
          </a:stretch>
        </p:blipFill>
        <p:spPr>
          <a:xfrm>
            <a:off x="1655317" y="1114561"/>
            <a:ext cx="5833366" cy="2914377"/>
          </a:xfrm>
          <a:prstGeom prst="rect">
            <a:avLst/>
          </a:prstGeom>
        </p:spPr>
      </p:pic>
    </p:spTree>
    <p:extLst>
      <p:ext uri="{BB962C8B-B14F-4D97-AF65-F5344CB8AC3E}">
        <p14:creationId xmlns:p14="http://schemas.microsoft.com/office/powerpoint/2010/main" val="65615194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out of all the bookings, </a:t>
            </a:r>
            <a:r>
              <a:rPr lang="en-US" sz="1400" b="1" dirty="0">
                <a:solidFill>
                  <a:schemeClr val="hlink"/>
                </a:solidFill>
                <a:uFill>
                  <a:noFill/>
                </a:uFill>
              </a:rPr>
              <a:t>72.51%</a:t>
            </a:r>
            <a:r>
              <a:rPr lang="en-US" sz="1400" dirty="0">
                <a:solidFill>
                  <a:schemeClr val="hlink"/>
                </a:solidFill>
                <a:uFill>
                  <a:noFill/>
                </a:uFill>
              </a:rPr>
              <a:t> of guests Checked-Out, </a:t>
            </a:r>
            <a:r>
              <a:rPr lang="en-US" sz="1400" b="1" dirty="0">
                <a:solidFill>
                  <a:schemeClr val="hlink"/>
                </a:solidFill>
                <a:uFill>
                  <a:noFill/>
                </a:uFill>
              </a:rPr>
              <a:t>26.33%</a:t>
            </a:r>
            <a:r>
              <a:rPr lang="en-US" sz="1400" dirty="0">
                <a:solidFill>
                  <a:schemeClr val="hlink"/>
                </a:solidFill>
                <a:uFill>
                  <a:noFill/>
                </a:uFill>
              </a:rPr>
              <a:t> of guests Cancelled the booking, while only a small percentage, i.e. </a:t>
            </a:r>
            <a:r>
              <a:rPr lang="en-US" sz="1400" b="1" dirty="0">
                <a:solidFill>
                  <a:schemeClr val="hlink"/>
                </a:solidFill>
                <a:uFill>
                  <a:noFill/>
                </a:uFill>
              </a:rPr>
              <a:t>1.16%</a:t>
            </a:r>
            <a:r>
              <a:rPr lang="en-US" sz="1400" dirty="0">
                <a:solidFill>
                  <a:schemeClr val="hlink"/>
                </a:solidFill>
                <a:uFill>
                  <a:noFill/>
                </a:uFill>
              </a:rPr>
              <a:t> of guests, were a No-Show.</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BOOKING STATUS</a:t>
            </a:r>
            <a:br>
              <a:rPr lang="en" sz="3200" dirty="0"/>
            </a:br>
            <a:r>
              <a:rPr lang="en" sz="3200" dirty="0">
                <a:solidFill>
                  <a:schemeClr val="dk2"/>
                </a:solidFill>
              </a:rPr>
              <a:t>OF GUESTS </a:t>
            </a:r>
            <a:endParaRPr sz="5400" dirty="0"/>
          </a:p>
        </p:txBody>
      </p:sp>
      <p:pic>
        <p:nvPicPr>
          <p:cNvPr id="3" name="Picture 2">
            <a:extLst>
              <a:ext uri="{FF2B5EF4-FFF2-40B4-BE49-F238E27FC236}">
                <a16:creationId xmlns:a16="http://schemas.microsoft.com/office/drawing/2014/main" id="{F2D50316-66D9-D35A-E401-A7520F72B54F}"/>
              </a:ext>
            </a:extLst>
          </p:cNvPr>
          <p:cNvPicPr>
            <a:picLocks noChangeAspect="1"/>
          </p:cNvPicPr>
          <p:nvPr/>
        </p:nvPicPr>
        <p:blipFill>
          <a:blip r:embed="rId3"/>
          <a:stretch>
            <a:fillRect/>
          </a:stretch>
        </p:blipFill>
        <p:spPr>
          <a:xfrm>
            <a:off x="4548751" y="1612582"/>
            <a:ext cx="4428546" cy="2440462"/>
          </a:xfrm>
          <a:prstGeom prst="rect">
            <a:avLst/>
          </a:prstGeom>
        </p:spPr>
      </p:pic>
    </p:spTree>
    <p:extLst>
      <p:ext uri="{BB962C8B-B14F-4D97-AF65-F5344CB8AC3E}">
        <p14:creationId xmlns:p14="http://schemas.microsoft.com/office/powerpoint/2010/main" val="19187075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PROJECT SUMMARY</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Bar chart shows the most preferred meals for guests of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bar chart, we can say that most guests prefer </a:t>
            </a:r>
            <a:r>
              <a:rPr lang="en-US" sz="1400" b="1" dirty="0">
                <a:solidFill>
                  <a:schemeClr val="hlink"/>
                </a:solidFill>
                <a:uFill>
                  <a:noFill/>
                </a:uFill>
              </a:rPr>
              <a:t>BB </a:t>
            </a:r>
            <a:r>
              <a:rPr lang="en-US" sz="1400" dirty="0">
                <a:solidFill>
                  <a:schemeClr val="hlink"/>
                </a:solidFill>
                <a:uFill>
                  <a:noFill/>
                </a:uFill>
              </a:rPr>
              <a:t>meal type, which is approx. </a:t>
            </a:r>
            <a:r>
              <a:rPr lang="en-US" sz="1400" b="1" dirty="0">
                <a:solidFill>
                  <a:schemeClr val="hlink"/>
                </a:solidFill>
                <a:uFill>
                  <a:noFill/>
                </a:uFill>
              </a:rPr>
              <a:t>41K </a:t>
            </a:r>
            <a:r>
              <a:rPr lang="en-US" sz="1400" dirty="0">
                <a:solidFill>
                  <a:schemeClr val="hlink"/>
                </a:solidFill>
                <a:uFill>
                  <a:noFill/>
                </a:uFill>
              </a:rPr>
              <a:t>people for City Hotel and </a:t>
            </a:r>
            <a:r>
              <a:rPr lang="en-US" sz="1400" b="1" dirty="0">
                <a:solidFill>
                  <a:schemeClr val="hlink"/>
                </a:solidFill>
                <a:uFill>
                  <a:noFill/>
                </a:uFill>
              </a:rPr>
              <a:t>27K </a:t>
            </a:r>
            <a:r>
              <a:rPr lang="en-US" sz="1400" dirty="0">
                <a:solidFill>
                  <a:schemeClr val="hlink"/>
                </a:solidFill>
                <a:uFill>
                  <a:noFill/>
                </a:uFill>
              </a:rPr>
              <a:t>for Resort Hotel.</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MEAL TYPES OF</a:t>
            </a:r>
            <a:br>
              <a:rPr lang="en-CA" sz="2400" dirty="0"/>
            </a:br>
            <a:r>
              <a:rPr lang="en" sz="3200" dirty="0">
                <a:solidFill>
                  <a:schemeClr val="dk2"/>
                </a:solidFill>
              </a:rPr>
              <a:t>HOTELS GUESTS</a:t>
            </a:r>
            <a:endParaRPr sz="5400" dirty="0"/>
          </a:p>
        </p:txBody>
      </p:sp>
      <p:pic>
        <p:nvPicPr>
          <p:cNvPr id="3" name="Picture 2">
            <a:extLst>
              <a:ext uri="{FF2B5EF4-FFF2-40B4-BE49-F238E27FC236}">
                <a16:creationId xmlns:a16="http://schemas.microsoft.com/office/drawing/2014/main" id="{9771FF8D-E0DE-FBDE-6658-16FC78907AB3}"/>
              </a:ext>
            </a:extLst>
          </p:cNvPr>
          <p:cNvPicPr>
            <a:picLocks noChangeAspect="1"/>
          </p:cNvPicPr>
          <p:nvPr/>
        </p:nvPicPr>
        <p:blipFill>
          <a:blip r:embed="rId3"/>
          <a:stretch>
            <a:fillRect/>
          </a:stretch>
        </p:blipFill>
        <p:spPr>
          <a:xfrm>
            <a:off x="1657815" y="1152838"/>
            <a:ext cx="5828370" cy="2837823"/>
          </a:xfrm>
          <a:prstGeom prst="rect">
            <a:avLst/>
          </a:prstGeom>
        </p:spPr>
      </p:pic>
    </p:spTree>
    <p:extLst>
      <p:ext uri="{BB962C8B-B14F-4D97-AF65-F5344CB8AC3E}">
        <p14:creationId xmlns:p14="http://schemas.microsoft.com/office/powerpoint/2010/main" val="31506778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only a tiny portion of guests are repeat visitors, about </a:t>
            </a:r>
            <a:r>
              <a:rPr lang="en-US" sz="1400" b="1" dirty="0">
                <a:solidFill>
                  <a:schemeClr val="hlink"/>
                </a:solidFill>
                <a:uFill>
                  <a:noFill/>
                </a:uFill>
              </a:rPr>
              <a:t>3.76%.</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this observation, we can understand that hotels need to find solutions to encourage more guests to come back to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PROPORTION OF REPEATED</a:t>
            </a:r>
            <a:br>
              <a:rPr lang="en" sz="3200" dirty="0"/>
            </a:br>
            <a:r>
              <a:rPr lang="en" sz="3200" dirty="0">
                <a:solidFill>
                  <a:schemeClr val="dk2"/>
                </a:solidFill>
              </a:rPr>
              <a:t>GUESTS </a:t>
            </a:r>
            <a:endParaRPr sz="5400" dirty="0"/>
          </a:p>
        </p:txBody>
      </p:sp>
      <p:pic>
        <p:nvPicPr>
          <p:cNvPr id="4" name="Picture 3">
            <a:extLst>
              <a:ext uri="{FF2B5EF4-FFF2-40B4-BE49-F238E27FC236}">
                <a16:creationId xmlns:a16="http://schemas.microsoft.com/office/drawing/2014/main" id="{BAB63D13-60D9-406C-CEFE-4DF926159DBB}"/>
              </a:ext>
            </a:extLst>
          </p:cNvPr>
          <p:cNvPicPr>
            <a:picLocks noChangeAspect="1"/>
          </p:cNvPicPr>
          <p:nvPr/>
        </p:nvPicPr>
        <p:blipFill>
          <a:blip r:embed="rId3"/>
          <a:stretch>
            <a:fillRect/>
          </a:stretch>
        </p:blipFill>
        <p:spPr>
          <a:xfrm>
            <a:off x="5129561" y="1397038"/>
            <a:ext cx="3709639" cy="3063449"/>
          </a:xfrm>
          <a:prstGeom prst="rect">
            <a:avLst/>
          </a:prstGeom>
        </p:spPr>
      </p:pic>
    </p:spTree>
    <p:extLst>
      <p:ext uri="{BB962C8B-B14F-4D97-AF65-F5344CB8AC3E}">
        <p14:creationId xmlns:p14="http://schemas.microsoft.com/office/powerpoint/2010/main" val="210338946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Ribbon chart shows the most preferred market segment for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ribbon chart, we can say that the most preferred market segment is </a:t>
            </a:r>
            <a:r>
              <a:rPr lang="en-US" sz="1400" b="1" dirty="0">
                <a:solidFill>
                  <a:schemeClr val="hlink"/>
                </a:solidFill>
                <a:uFill>
                  <a:noFill/>
                </a:uFill>
              </a:rPr>
              <a:t>Online TA</a:t>
            </a:r>
            <a:r>
              <a:rPr lang="en-US" sz="1400" dirty="0">
                <a:solidFill>
                  <a:schemeClr val="hlink"/>
                </a:solidFill>
                <a:uFill>
                  <a:noFill/>
                </a:uFill>
              </a:rPr>
              <a:t>, which is approx. </a:t>
            </a:r>
            <a:r>
              <a:rPr lang="en-US" sz="1400" b="1" dirty="0">
                <a:solidFill>
                  <a:schemeClr val="hlink"/>
                </a:solidFill>
                <a:uFill>
                  <a:noFill/>
                </a:uFill>
              </a:rPr>
              <a:t>35K </a:t>
            </a:r>
            <a:r>
              <a:rPr lang="en-US" sz="1400" dirty="0">
                <a:solidFill>
                  <a:schemeClr val="hlink"/>
                </a:solidFill>
                <a:uFill>
                  <a:noFill/>
                </a:uFill>
              </a:rPr>
              <a:t>for the City Hotel and </a:t>
            </a:r>
            <a:r>
              <a:rPr lang="en-US" sz="1400" b="1" dirty="0">
                <a:solidFill>
                  <a:schemeClr val="hlink"/>
                </a:solidFill>
                <a:uFill>
                  <a:noFill/>
                </a:uFill>
              </a:rPr>
              <a:t>17K</a:t>
            </a:r>
            <a:r>
              <a:rPr lang="en-US" sz="1400" dirty="0">
                <a:solidFill>
                  <a:schemeClr val="hlink"/>
                </a:solidFill>
                <a:uFill>
                  <a:noFill/>
                </a:uFill>
              </a:rPr>
              <a:t> for the Resort Hotel,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a:t>
            </a:r>
            <a:br>
              <a:rPr lang="en-CA" sz="2400" dirty="0"/>
            </a:br>
            <a:r>
              <a:rPr lang="en" sz="3200" dirty="0">
                <a:solidFill>
                  <a:schemeClr val="dk2"/>
                </a:solidFill>
              </a:rPr>
              <a:t>MARKET SEGMENT</a:t>
            </a:r>
            <a:endParaRPr sz="5400" dirty="0"/>
          </a:p>
        </p:txBody>
      </p:sp>
      <p:pic>
        <p:nvPicPr>
          <p:cNvPr id="6" name="Picture 5">
            <a:extLst>
              <a:ext uri="{FF2B5EF4-FFF2-40B4-BE49-F238E27FC236}">
                <a16:creationId xmlns:a16="http://schemas.microsoft.com/office/drawing/2014/main" id="{5D22D310-B1D0-C94A-9F01-5262F578DAE6}"/>
              </a:ext>
            </a:extLst>
          </p:cNvPr>
          <p:cNvPicPr>
            <a:picLocks noChangeAspect="1"/>
          </p:cNvPicPr>
          <p:nvPr/>
        </p:nvPicPr>
        <p:blipFill>
          <a:blip r:embed="rId3"/>
          <a:stretch>
            <a:fillRect/>
          </a:stretch>
        </p:blipFill>
        <p:spPr>
          <a:xfrm>
            <a:off x="1699248" y="1123630"/>
            <a:ext cx="5745504" cy="2868507"/>
          </a:xfrm>
          <a:prstGeom prst="rect">
            <a:avLst/>
          </a:prstGeom>
        </p:spPr>
      </p:pic>
    </p:spTree>
    <p:extLst>
      <p:ext uri="{BB962C8B-B14F-4D97-AF65-F5344CB8AC3E}">
        <p14:creationId xmlns:p14="http://schemas.microsoft.com/office/powerpoint/2010/main" val="109079057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Google Shape;482;p5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WEEKLY AND ANUAL</a:t>
            </a:r>
            <a:r>
              <a:rPr lang="en" sz="4000" dirty="0"/>
              <a:t> </a:t>
            </a:r>
            <a:br>
              <a:rPr lang="en" sz="4000" dirty="0"/>
            </a:br>
            <a:r>
              <a:rPr lang="en" sz="4000" dirty="0">
                <a:solidFill>
                  <a:schemeClr val="dk2"/>
                </a:solidFill>
              </a:rPr>
              <a:t>INSIGHTS</a:t>
            </a:r>
            <a:endParaRPr dirty="0"/>
          </a:p>
        </p:txBody>
      </p:sp>
      <p:sp>
        <p:nvSpPr>
          <p:cNvPr id="483" name="Google Shape;483;p50"/>
          <p:cNvSpPr/>
          <p:nvPr/>
        </p:nvSpPr>
        <p:spPr>
          <a:xfrm>
            <a:off x="4458275"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4458275" y="4425725"/>
            <a:ext cx="227400" cy="2277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2;p50">
            <a:extLst>
              <a:ext uri="{FF2B5EF4-FFF2-40B4-BE49-F238E27FC236}">
                <a16:creationId xmlns:a16="http://schemas.microsoft.com/office/drawing/2014/main" id="{2728438C-D212-1B84-099D-76F73F17071C}"/>
              </a:ext>
            </a:extLst>
          </p:cNvPr>
          <p:cNvSpPr txBox="1">
            <a:spLocks/>
          </p:cNvSpPr>
          <p:nvPr/>
        </p:nvSpPr>
        <p:spPr>
          <a:xfrm>
            <a:off x="1745375" y="2163336"/>
            <a:ext cx="5880600" cy="960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dk1"/>
              </a:buClr>
              <a:buSzPts val="4800"/>
              <a:buFont typeface="Federo"/>
              <a:buNone/>
              <a:defRPr sz="65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9pPr>
          </a:lstStyle>
          <a:p>
            <a:r>
              <a:rPr lang="en-CA" sz="4000" dirty="0"/>
              <a:t>DASH</a:t>
            </a:r>
            <a:r>
              <a:rPr lang="en-CA" sz="4000" dirty="0">
                <a:solidFill>
                  <a:schemeClr val="dk2"/>
                </a:solidFill>
              </a:rPr>
              <a:t>BOARD</a:t>
            </a:r>
            <a:endParaRPr lang="en-CA" sz="4000" dirty="0"/>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B28A-8DDC-2E0B-511C-CDF729413B3E}"/>
              </a:ext>
            </a:extLst>
          </p:cNvPr>
          <p:cNvSpPr>
            <a:spLocks noGrp="1"/>
          </p:cNvSpPr>
          <p:nvPr>
            <p:ph type="ctrTitle"/>
          </p:nvPr>
        </p:nvSpPr>
        <p:spPr>
          <a:xfrm>
            <a:off x="1631750" y="111035"/>
            <a:ext cx="5880600" cy="463732"/>
          </a:xfrm>
        </p:spPr>
        <p:txBody>
          <a:bodyPr/>
          <a:lstStyle/>
          <a:p>
            <a:r>
              <a:rPr lang="en-IN" sz="2800" dirty="0">
                <a:solidFill>
                  <a:schemeClr val="bg2"/>
                </a:solidFill>
              </a:rPr>
              <a:t>Dashboard</a:t>
            </a:r>
          </a:p>
        </p:txBody>
      </p:sp>
      <p:pic>
        <p:nvPicPr>
          <p:cNvPr id="4" name="Picture 3">
            <a:extLst>
              <a:ext uri="{FF2B5EF4-FFF2-40B4-BE49-F238E27FC236}">
                <a16:creationId xmlns:a16="http://schemas.microsoft.com/office/drawing/2014/main" id="{FD9832AA-089A-E65A-478D-32CADC1D327A}"/>
              </a:ext>
            </a:extLst>
          </p:cNvPr>
          <p:cNvPicPr>
            <a:picLocks noChangeAspect="1"/>
          </p:cNvPicPr>
          <p:nvPr/>
        </p:nvPicPr>
        <p:blipFill>
          <a:blip r:embed="rId2"/>
          <a:stretch>
            <a:fillRect/>
          </a:stretch>
        </p:blipFill>
        <p:spPr>
          <a:xfrm>
            <a:off x="30134" y="640080"/>
            <a:ext cx="9083732" cy="4310743"/>
          </a:xfrm>
          <a:prstGeom prst="rect">
            <a:avLst/>
          </a:prstGeom>
        </p:spPr>
      </p:pic>
    </p:spTree>
    <p:extLst>
      <p:ext uri="{BB962C8B-B14F-4D97-AF65-F5344CB8AC3E}">
        <p14:creationId xmlns:p14="http://schemas.microsoft.com/office/powerpoint/2010/main" val="405833093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CONCLUSION</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289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657815"/>
            <a:ext cx="8259336" cy="3178612"/>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City Hotels </a:t>
            </a:r>
            <a:r>
              <a:rPr lang="en-US" sz="1400" dirty="0">
                <a:solidFill>
                  <a:schemeClr val="hlink"/>
                </a:solidFill>
                <a:uFill>
                  <a:noFill/>
                </a:uFill>
              </a:rPr>
              <a:t>has a higher overall </a:t>
            </a:r>
            <a:r>
              <a:rPr lang="en-US" sz="1400" b="1" dirty="0">
                <a:solidFill>
                  <a:schemeClr val="hlink"/>
                </a:solidFill>
                <a:uFill>
                  <a:noFill/>
                </a:uFill>
              </a:rPr>
              <a:t>booking rate </a:t>
            </a:r>
            <a:r>
              <a:rPr lang="en-US" sz="1400" dirty="0">
                <a:solidFill>
                  <a:schemeClr val="hlink"/>
                </a:solidFill>
                <a:uFill>
                  <a:noFill/>
                </a:uFill>
              </a:rPr>
              <a:t>than </a:t>
            </a:r>
            <a:r>
              <a:rPr lang="en-US" sz="1400" b="1" dirty="0">
                <a:solidFill>
                  <a:schemeClr val="hlink"/>
                </a:solidFill>
                <a:uFill>
                  <a:noFill/>
                </a:uFill>
              </a:rPr>
              <a:t>Resort Hotels</a:t>
            </a:r>
            <a:r>
              <a:rPr lang="en-US" sz="1400" dirty="0">
                <a:solidFill>
                  <a:schemeClr val="hlink"/>
                </a:solidFill>
                <a:uFill>
                  <a:noFill/>
                </a:uFill>
              </a:rPr>
              <a:t>. To improve this, Resort Hotels should consider the </a:t>
            </a:r>
            <a:r>
              <a:rPr lang="en-US" sz="1400" b="1" dirty="0">
                <a:solidFill>
                  <a:schemeClr val="hlink"/>
                </a:solidFill>
                <a:uFill>
                  <a:noFill/>
                </a:uFill>
              </a:rPr>
              <a:t>services</a:t>
            </a:r>
            <a:r>
              <a:rPr lang="en-US" sz="1400" dirty="0">
                <a:solidFill>
                  <a:schemeClr val="hlink"/>
                </a:solidFill>
                <a:uFill>
                  <a:noFill/>
                </a:uFill>
              </a:rPr>
              <a:t> provided by City Hotels to boost the number of bookings.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City Hotel has a higher </a:t>
            </a:r>
            <a:r>
              <a:rPr lang="en-US" sz="1400" b="1" dirty="0">
                <a:solidFill>
                  <a:schemeClr val="hlink"/>
                </a:solidFill>
                <a:uFill>
                  <a:noFill/>
                </a:uFill>
              </a:rPr>
              <a:t>rate of cancellations </a:t>
            </a:r>
            <a:r>
              <a:rPr lang="en-US" sz="1400" dirty="0">
                <a:solidFill>
                  <a:schemeClr val="hlink"/>
                </a:solidFill>
                <a:uFill>
                  <a:noFill/>
                </a:uFill>
              </a:rPr>
              <a:t>than Resort Hotels. By implementing </a:t>
            </a:r>
            <a:r>
              <a:rPr lang="en-US" sz="1400" b="1" dirty="0">
                <a:solidFill>
                  <a:schemeClr val="hlink"/>
                </a:solidFill>
                <a:uFill>
                  <a:noFill/>
                </a:uFill>
              </a:rPr>
              <a:t>focused strategies </a:t>
            </a:r>
            <a:r>
              <a:rPr lang="en-US" sz="1400" dirty="0">
                <a:solidFill>
                  <a:schemeClr val="hlink"/>
                </a:solidFill>
                <a:uFill>
                  <a:noFill/>
                </a:uFill>
              </a:rPr>
              <a:t>to </a:t>
            </a:r>
            <a:r>
              <a:rPr lang="en-US" sz="1400" b="1" dirty="0">
                <a:solidFill>
                  <a:schemeClr val="hlink"/>
                </a:solidFill>
                <a:uFill>
                  <a:noFill/>
                </a:uFill>
              </a:rPr>
              <a:t>retain guests</a:t>
            </a:r>
            <a:r>
              <a:rPr lang="en-US" sz="1400" dirty="0">
                <a:solidFill>
                  <a:schemeClr val="hlink"/>
                </a:solidFill>
                <a:uFill>
                  <a:noFill/>
                </a:uFill>
              </a:rPr>
              <a:t>, the hotel could substantially decrease the impact on its revenue.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August</a:t>
            </a:r>
            <a:r>
              <a:rPr lang="en-US" sz="1400" dirty="0">
                <a:solidFill>
                  <a:schemeClr val="hlink"/>
                </a:solidFill>
                <a:uFill>
                  <a:noFill/>
                </a:uFill>
              </a:rPr>
              <a:t> is one of the peak months for bookings. Hotels should </a:t>
            </a:r>
            <a:r>
              <a:rPr lang="en-US" sz="1400" b="1" dirty="0">
                <a:solidFill>
                  <a:schemeClr val="hlink"/>
                </a:solidFill>
                <a:uFill>
                  <a:noFill/>
                </a:uFill>
              </a:rPr>
              <a:t>manage</a:t>
            </a:r>
            <a:r>
              <a:rPr lang="en-US" sz="1400" dirty="0">
                <a:solidFill>
                  <a:schemeClr val="hlink"/>
                </a:solidFill>
                <a:uFill>
                  <a:noFill/>
                </a:uFill>
              </a:rPr>
              <a:t> their </a:t>
            </a:r>
            <a:r>
              <a:rPr lang="en-US" sz="1400" b="1" dirty="0">
                <a:solidFill>
                  <a:schemeClr val="hlink"/>
                </a:solidFill>
                <a:uFill>
                  <a:noFill/>
                </a:uFill>
              </a:rPr>
              <a:t>resources</a:t>
            </a:r>
            <a:r>
              <a:rPr lang="en-US" sz="1400" dirty="0">
                <a:solidFill>
                  <a:schemeClr val="hlink"/>
                </a:solidFill>
                <a:uFill>
                  <a:noFill/>
                </a:uFill>
              </a:rPr>
              <a:t> during these months and conduct </a:t>
            </a:r>
            <a:r>
              <a:rPr lang="en-US" sz="1400" b="1" dirty="0">
                <a:solidFill>
                  <a:schemeClr val="hlink"/>
                </a:solidFill>
                <a:uFill>
                  <a:noFill/>
                </a:uFill>
              </a:rPr>
              <a:t>promotional activities </a:t>
            </a:r>
            <a:r>
              <a:rPr lang="en-US" sz="1400" dirty="0">
                <a:solidFill>
                  <a:schemeClr val="hlink"/>
                </a:solidFill>
                <a:uFill>
                  <a:noFill/>
                </a:uFill>
              </a:rPr>
              <a:t>during</a:t>
            </a:r>
            <a:r>
              <a:rPr lang="en-US" sz="1400" b="1" dirty="0">
                <a:solidFill>
                  <a:schemeClr val="hlink"/>
                </a:solidFill>
                <a:uFill>
                  <a:noFill/>
                </a:uFill>
              </a:rPr>
              <a:t> </a:t>
            </a:r>
            <a:r>
              <a:rPr lang="en-US" sz="1400" dirty="0">
                <a:solidFill>
                  <a:schemeClr val="hlink"/>
                </a:solidFill>
                <a:uFill>
                  <a:noFill/>
                </a:uFill>
              </a:rPr>
              <a:t>months with</a:t>
            </a:r>
            <a:r>
              <a:rPr lang="en-US" sz="1400" b="1" dirty="0">
                <a:solidFill>
                  <a:schemeClr val="hlink"/>
                </a:solidFill>
                <a:uFill>
                  <a:noFill/>
                </a:uFill>
              </a:rPr>
              <a:t> fewer bookings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By promoting </a:t>
            </a:r>
            <a:r>
              <a:rPr lang="en-US" sz="1400" b="1" dirty="0">
                <a:solidFill>
                  <a:schemeClr val="hlink"/>
                </a:solidFill>
                <a:uFill>
                  <a:noFill/>
                </a:uFill>
              </a:rPr>
              <a:t>early-bird specials</a:t>
            </a:r>
            <a:r>
              <a:rPr lang="en-US" sz="1400" dirty="0">
                <a:solidFill>
                  <a:schemeClr val="hlink"/>
                </a:solidFill>
                <a:uFill>
                  <a:noFill/>
                </a:uFill>
              </a:rPr>
              <a:t>, hotels can encourage reservations well before the usual </a:t>
            </a:r>
            <a:r>
              <a:rPr lang="en-US" sz="1400" b="1" dirty="0">
                <a:solidFill>
                  <a:schemeClr val="hlink"/>
                </a:solidFill>
                <a:uFill>
                  <a:noFill/>
                </a:uFill>
              </a:rPr>
              <a:t>lead time </a:t>
            </a:r>
            <a:r>
              <a:rPr lang="en-US" sz="1400" dirty="0">
                <a:solidFill>
                  <a:schemeClr val="hlink"/>
                </a:solidFill>
                <a:uFill>
                  <a:noFill/>
                </a:uFill>
              </a:rPr>
              <a:t>of </a:t>
            </a:r>
            <a:r>
              <a:rPr lang="en-US" sz="1400" b="1" dirty="0">
                <a:solidFill>
                  <a:schemeClr val="hlink"/>
                </a:solidFill>
                <a:uFill>
                  <a:noFill/>
                </a:uFill>
              </a:rPr>
              <a:t>75 to 85 days</a:t>
            </a:r>
            <a:r>
              <a:rPr lang="en-US" sz="1400" dirty="0">
                <a:solidFill>
                  <a:schemeClr val="hlink"/>
                </a:solidFill>
                <a:uFill>
                  <a:noFill/>
                </a:uFill>
              </a:rPr>
              <a:t>, enhancing </a:t>
            </a:r>
            <a:r>
              <a:rPr lang="en-US" sz="1400" b="1" dirty="0">
                <a:solidFill>
                  <a:schemeClr val="hlink"/>
                </a:solidFill>
                <a:uFill>
                  <a:noFill/>
                </a:uFill>
              </a:rPr>
              <a:t>financial liquidity </a:t>
            </a:r>
            <a:r>
              <a:rPr lang="en-US" sz="1400" dirty="0">
                <a:solidFill>
                  <a:schemeClr val="hlink"/>
                </a:solidFill>
                <a:uFill>
                  <a:noFill/>
                </a:uFill>
              </a:rPr>
              <a:t>and diminishing the rates of last-minute room availability.</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Focusing on </a:t>
            </a:r>
            <a:r>
              <a:rPr lang="en-US" sz="1400" b="1" dirty="0">
                <a:solidFill>
                  <a:schemeClr val="hlink"/>
                </a:solidFill>
                <a:uFill>
                  <a:noFill/>
                </a:uFill>
              </a:rPr>
              <a:t>‘BB’ </a:t>
            </a:r>
            <a:r>
              <a:rPr lang="en-US" sz="1400" dirty="0">
                <a:solidFill>
                  <a:schemeClr val="hlink"/>
                </a:solidFill>
                <a:uFill>
                  <a:noFill/>
                </a:uFill>
              </a:rPr>
              <a:t>as the preferred </a:t>
            </a:r>
            <a:r>
              <a:rPr lang="en-US" sz="1400" b="1" dirty="0">
                <a:solidFill>
                  <a:schemeClr val="hlink"/>
                </a:solidFill>
                <a:uFill>
                  <a:noFill/>
                </a:uFill>
              </a:rPr>
              <a:t>meal choice</a:t>
            </a:r>
            <a:r>
              <a:rPr lang="en-US" sz="1400" dirty="0">
                <a:solidFill>
                  <a:schemeClr val="hlink"/>
                </a:solidFill>
                <a:uFill>
                  <a:noFill/>
                </a:uFill>
              </a:rPr>
              <a:t> and customizing the dining options and experiences could improve guest contentment.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Concentrating marketing efforts </a:t>
            </a:r>
            <a:r>
              <a:rPr lang="en-US" sz="1400" dirty="0">
                <a:solidFill>
                  <a:schemeClr val="hlink"/>
                </a:solidFill>
                <a:uFill>
                  <a:noFill/>
                </a:uFill>
              </a:rPr>
              <a:t>specifically in </a:t>
            </a:r>
            <a:r>
              <a:rPr lang="en-US" sz="1400" b="1" dirty="0">
                <a:solidFill>
                  <a:schemeClr val="hlink"/>
                </a:solidFill>
                <a:uFill>
                  <a:noFill/>
                </a:uFill>
              </a:rPr>
              <a:t>Portugal, the UK, and France</a:t>
            </a:r>
            <a:r>
              <a:rPr lang="en-US" sz="1400" dirty="0">
                <a:solidFill>
                  <a:schemeClr val="hlink"/>
                </a:solidFill>
                <a:uFill>
                  <a:noFill/>
                </a:uFill>
              </a:rPr>
              <a:t>, where most guests come from, could increase reservation numbers.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a:t>
            </a:r>
            <a:r>
              <a:rPr lang="en-US" sz="1400" b="1" dirty="0">
                <a:solidFill>
                  <a:schemeClr val="hlink"/>
                </a:solidFill>
                <a:uFill>
                  <a:noFill/>
                </a:uFill>
              </a:rPr>
              <a:t>low rate </a:t>
            </a:r>
            <a:r>
              <a:rPr lang="en-US" sz="1400" dirty="0">
                <a:solidFill>
                  <a:schemeClr val="hlink"/>
                </a:solidFill>
                <a:uFill>
                  <a:noFill/>
                </a:uFill>
              </a:rPr>
              <a:t>of returning guests highlights the opportunity for implementing </a:t>
            </a:r>
            <a:r>
              <a:rPr lang="en-US" sz="1400" b="1" dirty="0">
                <a:solidFill>
                  <a:schemeClr val="hlink"/>
                </a:solidFill>
                <a:uFill>
                  <a:noFill/>
                </a:uFill>
              </a:rPr>
              <a:t>loyalty programs </a:t>
            </a:r>
            <a:r>
              <a:rPr lang="en-US" sz="1400" dirty="0">
                <a:solidFill>
                  <a:schemeClr val="hlink"/>
                </a:solidFill>
                <a:uFill>
                  <a:noFill/>
                </a:uFill>
              </a:rPr>
              <a:t>to increase the number of </a:t>
            </a:r>
            <a:r>
              <a:rPr lang="en-US" sz="1400" b="1" dirty="0">
                <a:solidFill>
                  <a:schemeClr val="hlink"/>
                </a:solidFill>
                <a:uFill>
                  <a:noFill/>
                </a:uFill>
              </a:rPr>
              <a:t>repeat stays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A considerable volume of reservations is secured via </a:t>
            </a:r>
            <a:r>
              <a:rPr lang="en-US" sz="1400" b="1" dirty="0">
                <a:solidFill>
                  <a:schemeClr val="hlink"/>
                </a:solidFill>
                <a:uFill>
                  <a:noFill/>
                </a:uFill>
              </a:rPr>
              <a:t>agents</a:t>
            </a:r>
            <a:r>
              <a:rPr lang="en-US" sz="1400" dirty="0">
                <a:solidFill>
                  <a:schemeClr val="hlink"/>
                </a:solidFill>
                <a:uFill>
                  <a:noFill/>
                </a:uFill>
              </a:rPr>
              <a:t>, highlighting the need to cultivate </a:t>
            </a:r>
            <a:r>
              <a:rPr lang="en-US" sz="1400" b="1" dirty="0">
                <a:solidFill>
                  <a:schemeClr val="hlink"/>
                </a:solidFill>
                <a:uFill>
                  <a:noFill/>
                </a:uFill>
              </a:rPr>
              <a:t>robust partnerships</a:t>
            </a:r>
            <a:r>
              <a:rPr lang="en-US" sz="1400" dirty="0">
                <a:solidFill>
                  <a:schemeClr val="hlink"/>
                </a:solidFill>
                <a:uFill>
                  <a:noFill/>
                </a:uFill>
              </a:rPr>
              <a:t> with these intermediaries.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TO</a:t>
            </a:r>
            <a:br>
              <a:rPr lang="en" sz="3600" dirty="0"/>
            </a:br>
            <a:r>
              <a:rPr lang="en" sz="3600" dirty="0">
                <a:solidFill>
                  <a:schemeClr val="dk2"/>
                </a:solidFill>
              </a:rPr>
              <a:t>CONCLUDE</a:t>
            </a:r>
            <a:endParaRPr sz="6000" dirty="0"/>
          </a:p>
        </p:txBody>
      </p:sp>
    </p:spTree>
    <p:extLst>
      <p:ext uri="{BB962C8B-B14F-4D97-AF65-F5344CB8AC3E}">
        <p14:creationId xmlns:p14="http://schemas.microsoft.com/office/powerpoint/2010/main" val="8319115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Google Shape;886;p65">
            <a:extLst>
              <a:ext uri="{FF2B5EF4-FFF2-40B4-BE49-F238E27FC236}">
                <a16:creationId xmlns:a16="http://schemas.microsoft.com/office/drawing/2014/main" id="{FF790F21-28E8-DCA3-8272-CAE75D1EA38C}"/>
              </a:ext>
            </a:extLst>
          </p:cNvPr>
          <p:cNvSpPr txBox="1">
            <a:spLocks noGrp="1"/>
          </p:cNvSpPr>
          <p:nvPr>
            <p:ph type="ctrTitle"/>
          </p:nvPr>
        </p:nvSpPr>
        <p:spPr>
          <a:xfrm>
            <a:off x="2595900" y="2178000"/>
            <a:ext cx="3952200" cy="7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THANKS!</a:t>
            </a:r>
            <a:endParaRPr dirty="0">
              <a:solidFill>
                <a:schemeClr val="bg2"/>
              </a:solidFill>
            </a:endParaRPr>
          </a:p>
        </p:txBody>
      </p:sp>
      <p:sp>
        <p:nvSpPr>
          <p:cNvPr id="7" name="Google Shape;888;p65">
            <a:extLst>
              <a:ext uri="{FF2B5EF4-FFF2-40B4-BE49-F238E27FC236}">
                <a16:creationId xmlns:a16="http://schemas.microsoft.com/office/drawing/2014/main" id="{12E34BEC-C730-AEF4-4B2D-D3D531B62248}"/>
              </a:ext>
            </a:extLst>
          </p:cNvPr>
          <p:cNvSpPr/>
          <p:nvPr/>
        </p:nvSpPr>
        <p:spPr>
          <a:xfrm>
            <a:off x="4461409" y="1065546"/>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65">
            <a:extLst>
              <a:ext uri="{FF2B5EF4-FFF2-40B4-BE49-F238E27FC236}">
                <a16:creationId xmlns:a16="http://schemas.microsoft.com/office/drawing/2014/main" id="{8A77359C-050B-D5EC-F00F-92DD837CF77E}"/>
              </a:ext>
            </a:extLst>
          </p:cNvPr>
          <p:cNvSpPr/>
          <p:nvPr/>
        </p:nvSpPr>
        <p:spPr>
          <a:xfrm>
            <a:off x="4344600" y="385025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582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PROJECT</a:t>
            </a:r>
            <a:r>
              <a:rPr lang="en" sz="4000" dirty="0"/>
              <a:t> </a:t>
            </a:r>
            <a:br>
              <a:rPr lang="en" sz="4000" dirty="0"/>
            </a:br>
            <a:r>
              <a:rPr lang="en" sz="4000" dirty="0">
                <a:solidFill>
                  <a:schemeClr val="dk2"/>
                </a:solidFill>
              </a:rPr>
              <a:t>OVERVIEW</a:t>
            </a:r>
            <a:endParaRPr sz="3000" dirty="0">
              <a:solidFill>
                <a:schemeClr val="dk2"/>
              </a:solidFill>
            </a:endParaRPr>
          </a:p>
        </p:txBody>
      </p:sp>
      <p:sp>
        <p:nvSpPr>
          <p:cNvPr id="247" name="Google Shape;247;p38"/>
          <p:cNvSpPr txBox="1">
            <a:spLocks noGrp="1"/>
          </p:cNvSpPr>
          <p:nvPr>
            <p:ph type="subTitle" idx="1"/>
          </p:nvPr>
        </p:nvSpPr>
        <p:spPr>
          <a:xfrm>
            <a:off x="475785" y="2167766"/>
            <a:ext cx="8229599" cy="2182993"/>
          </a:xfrm>
          <a:prstGeom prst="rect">
            <a:avLst/>
          </a:prstGeom>
        </p:spPr>
        <p:txBody>
          <a:bodyPr spcFirstLastPara="1" wrap="square" lIns="91425" tIns="91425" rIns="91425" bIns="91425" anchor="t" anchorCtr="0">
            <a:noAutofit/>
          </a:bodyPr>
          <a:lstStyle/>
          <a:p>
            <a:pPr marL="0" lvl="0" indent="0"/>
            <a:r>
              <a:rPr lang="en-US" dirty="0"/>
              <a:t>To evaluate </a:t>
            </a:r>
            <a:r>
              <a:rPr lang="en-US" b="1" dirty="0"/>
              <a:t>City Hotel </a:t>
            </a:r>
            <a:r>
              <a:rPr lang="en-US" dirty="0"/>
              <a:t>and </a:t>
            </a:r>
            <a:r>
              <a:rPr lang="en-US" b="1" dirty="0"/>
              <a:t>Resort Hotel's </a:t>
            </a:r>
            <a:r>
              <a:rPr lang="en-US" dirty="0"/>
              <a:t>business performance from </a:t>
            </a:r>
            <a:r>
              <a:rPr lang="en-US" b="1" dirty="0"/>
              <a:t>2015 to 2017</a:t>
            </a:r>
            <a:r>
              <a:rPr lang="en-US" dirty="0"/>
              <a:t>, we conduct an in-depth study of them. This analysis covers various subjects: operational effectiveness, customer satisfaction, market positioning, financial performance, occupancy and revenue management, sales and marketing tactics, and strategic planning. Our goal is to provide </a:t>
            </a:r>
            <a:r>
              <a:rPr lang="en-US" b="1" dirty="0"/>
              <a:t>meaningful insights</a:t>
            </a:r>
            <a:r>
              <a:rPr lang="en-US" dirty="0"/>
              <a:t> to</a:t>
            </a:r>
            <a:r>
              <a:rPr lang="en-US" b="1" dirty="0"/>
              <a:t> improve operations, increase profitability</a:t>
            </a:r>
            <a:r>
              <a:rPr lang="en-US" dirty="0"/>
              <a:t>, and foster sustainable growth for both hotels by analyzing market dynamics and </a:t>
            </a:r>
            <a:r>
              <a:rPr lang="en-US" b="1" dirty="0"/>
              <a:t>key performance metrics</a:t>
            </a:r>
            <a:r>
              <a:rPr lang="en-US" dirty="0"/>
              <a:t>.</a:t>
            </a:r>
            <a:endParaRPr dirty="0"/>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ANALYSING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5017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DATA</a:t>
            </a:r>
            <a:r>
              <a:rPr lang="en" sz="4000" dirty="0"/>
              <a:t> </a:t>
            </a:r>
            <a:br>
              <a:rPr lang="en" sz="4000" dirty="0"/>
            </a:br>
            <a:r>
              <a:rPr lang="en" sz="4000" dirty="0">
                <a:solidFill>
                  <a:schemeClr val="dk2"/>
                </a:solidFill>
              </a:rPr>
              <a:t>PREPARATION</a:t>
            </a:r>
            <a:endParaRPr sz="4000" dirty="0">
              <a:solidFill>
                <a:schemeClr val="dk2"/>
              </a:solidFill>
            </a:endParaRPr>
          </a:p>
        </p:txBody>
      </p:sp>
      <p:sp>
        <p:nvSpPr>
          <p:cNvPr id="247" name="Google Shape;247;p38"/>
          <p:cNvSpPr txBox="1">
            <a:spLocks noGrp="1"/>
          </p:cNvSpPr>
          <p:nvPr>
            <p:ph type="subTitle" idx="1"/>
          </p:nvPr>
        </p:nvSpPr>
        <p:spPr>
          <a:xfrm>
            <a:off x="475785" y="2334322"/>
            <a:ext cx="8229599" cy="1971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Cleaning</a:t>
            </a:r>
            <a:r>
              <a:rPr lang="en-US" dirty="0"/>
              <a:t>: Fill Missing Values and Remove Duplicates. Explanation of data cleaning procedures, including filling missing values to ensure completeness and removing duplicates to ensure data integrity.</a:t>
            </a:r>
          </a:p>
          <a:p>
            <a:pPr marL="0" lvl="0" indent="0" algn="ctr" rtl="0">
              <a:spcBef>
                <a:spcPts val="0"/>
              </a:spcBef>
              <a:spcAft>
                <a:spcPts val="0"/>
              </a:spcAft>
              <a:buNone/>
            </a:pPr>
            <a:r>
              <a:rPr lang="en-US" dirty="0"/>
              <a:t>Importance of these steps in preparing high-quality data for analysis.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260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1390185" y="837344"/>
            <a:ext cx="6385932"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3000" dirty="0"/>
              <a:t>VISUALIZATION  and</a:t>
            </a:r>
            <a:r>
              <a:rPr lang="en" sz="3000" dirty="0"/>
              <a:t> </a:t>
            </a:r>
            <a:br>
              <a:rPr lang="en" sz="4000" dirty="0"/>
            </a:br>
            <a:r>
              <a:rPr lang="en" sz="4000" dirty="0">
                <a:solidFill>
                  <a:schemeClr val="dk2"/>
                </a:solidFill>
              </a:rPr>
              <a:t>REPORTING OVERVIEW</a:t>
            </a:r>
            <a:endParaRPr sz="4000" dirty="0">
              <a:solidFill>
                <a:schemeClr val="dk2"/>
              </a:solidFill>
            </a:endParaRPr>
          </a:p>
        </p:txBody>
      </p:sp>
      <p:sp>
        <p:nvSpPr>
          <p:cNvPr id="247" name="Google Shape;247;p38"/>
          <p:cNvSpPr txBox="1">
            <a:spLocks noGrp="1"/>
          </p:cNvSpPr>
          <p:nvPr>
            <p:ph type="subTitle" idx="1"/>
          </p:nvPr>
        </p:nvSpPr>
        <p:spPr>
          <a:xfrm>
            <a:off x="475785" y="2571750"/>
            <a:ext cx="8229599" cy="1734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the importance of visualization and reporting in conveying insights effectively to stakeholders.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82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COMPARATIVE </a:t>
            </a:r>
            <a:br>
              <a:rPr lang="en" sz="4000" dirty="0"/>
            </a:br>
            <a:r>
              <a:rPr lang="en" sz="4000" dirty="0">
                <a:solidFill>
                  <a:schemeClr val="dk2"/>
                </a:solidFill>
              </a:rPr>
              <a:t>ANALYSIS</a:t>
            </a:r>
            <a:endParaRPr sz="4000" dirty="0">
              <a:solidFill>
                <a:schemeClr val="dk2"/>
              </a:solidFill>
            </a:endParaRPr>
          </a:p>
        </p:txBody>
      </p:sp>
      <p:sp>
        <p:nvSpPr>
          <p:cNvPr id="247" name="Google Shape;247;p38"/>
          <p:cNvSpPr txBox="1">
            <a:spLocks noGrp="1"/>
          </p:cNvSpPr>
          <p:nvPr>
            <p:ph type="subTitle" idx="1"/>
          </p:nvPr>
        </p:nvSpPr>
        <p:spPr>
          <a:xfrm>
            <a:off x="475785" y="2490439"/>
            <a:ext cx="8229599" cy="18157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Explore our comparative analysis of City Hotel and Resort Hotel. </a:t>
            </a:r>
          </a:p>
          <a:p>
            <a:pPr marL="0" lvl="0" indent="0" algn="ctr" rtl="0">
              <a:spcBef>
                <a:spcPts val="0"/>
              </a:spcBef>
              <a:spcAft>
                <a:spcPts val="0"/>
              </a:spcAft>
              <a:buNone/>
            </a:pPr>
            <a:r>
              <a:rPr lang="en-US" dirty="0"/>
              <a:t>Uncover insights from separate evaluations and combined assessments. </a:t>
            </a:r>
          </a:p>
          <a:p>
            <a:pPr marL="0" lvl="0" indent="0" algn="ctr" rtl="0">
              <a:spcBef>
                <a:spcPts val="0"/>
              </a:spcBef>
              <a:spcAft>
                <a:spcPts val="0"/>
              </a:spcAft>
              <a:buNone/>
            </a:pPr>
            <a:r>
              <a:rPr lang="en-US" dirty="0"/>
              <a:t>Discover </a:t>
            </a:r>
            <a:r>
              <a:rPr lang="en-US" b="1" dirty="0"/>
              <a:t>key strengths</a:t>
            </a:r>
            <a:r>
              <a:rPr lang="en-US" dirty="0"/>
              <a:t>, </a:t>
            </a:r>
            <a:r>
              <a:rPr lang="en-US" b="1" dirty="0"/>
              <a:t>weaknesses</a:t>
            </a:r>
            <a:r>
              <a:rPr lang="en-US" dirty="0"/>
              <a:t>, and </a:t>
            </a:r>
            <a:r>
              <a:rPr lang="en-US" b="1" dirty="0"/>
              <a:t>strategic opportunities </a:t>
            </a:r>
            <a:r>
              <a:rPr lang="en-US" dirty="0"/>
              <a:t>for both establishments.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40474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31" name="Google Shape;231;p36"/>
          <p:cNvSpPr txBox="1">
            <a:spLocks noGrp="1"/>
          </p:cNvSpPr>
          <p:nvPr>
            <p:ph type="ctrTitle" idx="2"/>
          </p:nvPr>
        </p:nvSpPr>
        <p:spPr>
          <a:xfrm>
            <a:off x="334538" y="2116800"/>
            <a:ext cx="861617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EXPECTED OUTCOMES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32026"/>
      </p:ext>
    </p:extLst>
  </p:cSld>
  <p:clrMapOvr>
    <a:masterClrMapping/>
  </p:clrMapOvr>
  <p:transition spd="slow">
    <p:push dir="u"/>
  </p:transition>
</p:sld>
</file>

<file path=ppt/theme/theme1.xml><?xml version="1.0" encoding="utf-8"?>
<a:theme xmlns:a="http://schemas.openxmlformats.org/drawingml/2006/main" name="Luxury Hotel Chain Pitch Deck by Slidesgo">
  <a:themeElements>
    <a:clrScheme name="Simple Light">
      <a:dk1>
        <a:srgbClr val="311011"/>
      </a:dk1>
      <a:lt1>
        <a:srgbClr val="FAF8F5"/>
      </a:lt1>
      <a:dk2>
        <a:srgbClr val="D8BB63"/>
      </a:dk2>
      <a:lt2>
        <a:srgbClr val="FFFFFF"/>
      </a:lt2>
      <a:accent1>
        <a:srgbClr val="FFFFFF"/>
      </a:accent1>
      <a:accent2>
        <a:srgbClr val="FFFFFF"/>
      </a:accent2>
      <a:accent3>
        <a:srgbClr val="FFFFFF"/>
      </a:accent3>
      <a:accent4>
        <a:srgbClr val="FFFFFF"/>
      </a:accent4>
      <a:accent5>
        <a:srgbClr val="FFFFFF"/>
      </a:accent5>
      <a:accent6>
        <a:srgbClr val="FFFFFF"/>
      </a:accent6>
      <a:hlink>
        <a:srgbClr val="130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1849</Words>
  <Application>Microsoft Office PowerPoint</Application>
  <PresentationFormat>On-screen Show (16:9)</PresentationFormat>
  <Paragraphs>179</Paragraphs>
  <Slides>37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Patrick Hand</vt:lpstr>
      <vt:lpstr>Crimson Pro</vt:lpstr>
      <vt:lpstr>Federo</vt:lpstr>
      <vt:lpstr>Anaheim</vt:lpstr>
      <vt:lpstr>Luxury Hotel Chain Pitch Deck by Slidesgo</vt:lpstr>
      <vt:lpstr>HOTEL BOOKING ANALYSIS</vt:lpstr>
      <vt:lpstr>Project Summary</vt:lpstr>
      <vt:lpstr>01</vt:lpstr>
      <vt:lpstr>PROJECT  OVERVIEW</vt:lpstr>
      <vt:lpstr>02</vt:lpstr>
      <vt:lpstr>DATA  PREPARATION</vt:lpstr>
      <vt:lpstr>VISUALIZATION  and  REPORTING OVERVIEW</vt:lpstr>
      <vt:lpstr>COMPARATIVE  ANALYSIS</vt:lpstr>
      <vt:lpstr>03</vt:lpstr>
      <vt:lpstr>EXPECTED  OUTCOMES</vt:lpstr>
      <vt:lpstr>EXPECTED  OUTCOMES</vt:lpstr>
      <vt:lpstr>EXPECTED  OUTCOMES</vt:lpstr>
      <vt:lpstr>04</vt:lpstr>
      <vt:lpstr>ABOUT DATA</vt:lpstr>
      <vt:lpstr>ABOUT DATA</vt:lpstr>
      <vt:lpstr>ABOUT DATA</vt:lpstr>
      <vt:lpstr>ABOUT DATA</vt:lpstr>
      <vt:lpstr>05</vt:lpstr>
      <vt:lpstr>PROBLEM  STATEMENT</vt:lpstr>
      <vt:lpstr>06</vt:lpstr>
      <vt:lpstr>DATA CLEANING</vt:lpstr>
      <vt:lpstr>07</vt:lpstr>
      <vt:lpstr>MOST PREFERRED HOTEL TO STAY </vt:lpstr>
      <vt:lpstr>MOST CANCELATIONS BY HOTEL </vt:lpstr>
      <vt:lpstr>MONTH WITH THE MAXIMUM NUMBER OF GUESTS</vt:lpstr>
      <vt:lpstr>AVERAGE ADVANCED BOOKING BY HOTEL </vt:lpstr>
      <vt:lpstr>WEEKLY NUMBER OF GUESTS BY HOTELS</vt:lpstr>
      <vt:lpstr>GUESTS FROM MOST VISITED COUNTRIES</vt:lpstr>
      <vt:lpstr>BOOKING STATUS OF GUESTS </vt:lpstr>
      <vt:lpstr>MOST PREFERRED MEAL TYPES OF HOTELS GUESTS</vt:lpstr>
      <vt:lpstr>PROPORTION OF REPEATED GUESTS </vt:lpstr>
      <vt:lpstr>MOST PREFERRED  MARKET SEGMENT</vt:lpstr>
      <vt:lpstr>WEEKLY AND ANUAL  INSIGHTS</vt:lpstr>
      <vt:lpstr>Dashboard</vt:lpstr>
      <vt:lpstr>08</vt:lpstr>
      <vt:lpstr>TO CONCLUDE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LUXURY HOTEL CHAIN</dc:title>
  <dc:creator>SIRAJ SHAIKH</dc:creator>
  <cp:lastModifiedBy>Siraj Shaikh</cp:lastModifiedBy>
  <cp:revision>16</cp:revision>
  <dcterms:modified xsi:type="dcterms:W3CDTF">2025-09-04T10:55:53Z</dcterms:modified>
</cp:coreProperties>
</file>